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256" r:id="rId2"/>
    <p:sldId id="270" r:id="rId3"/>
    <p:sldId id="359" r:id="rId4"/>
    <p:sldId id="360" r:id="rId5"/>
    <p:sldId id="361" r:id="rId6"/>
    <p:sldId id="362" r:id="rId7"/>
    <p:sldId id="392" r:id="rId8"/>
    <p:sldId id="363" r:id="rId9"/>
    <p:sldId id="364" r:id="rId10"/>
    <p:sldId id="365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384" r:id="rId29"/>
    <p:sldId id="385" r:id="rId30"/>
    <p:sldId id="386" r:id="rId31"/>
    <p:sldId id="387" r:id="rId32"/>
    <p:sldId id="388" r:id="rId33"/>
    <p:sldId id="389" r:id="rId34"/>
    <p:sldId id="391" r:id="rId35"/>
    <p:sldId id="316" r:id="rId36"/>
    <p:sldId id="317" r:id="rId37"/>
    <p:sldId id="318" r:id="rId38"/>
    <p:sldId id="319" r:id="rId39"/>
    <p:sldId id="393" r:id="rId40"/>
    <p:sldId id="411" r:id="rId41"/>
    <p:sldId id="398" r:id="rId42"/>
    <p:sldId id="399" r:id="rId43"/>
    <p:sldId id="400" r:id="rId44"/>
    <p:sldId id="401" r:id="rId45"/>
    <p:sldId id="402" r:id="rId46"/>
    <p:sldId id="403" r:id="rId47"/>
    <p:sldId id="404" r:id="rId48"/>
    <p:sldId id="405" r:id="rId49"/>
    <p:sldId id="406" r:id="rId50"/>
    <p:sldId id="407" r:id="rId51"/>
    <p:sldId id="408" r:id="rId52"/>
    <p:sldId id="409" r:id="rId53"/>
    <p:sldId id="410" r:id="rId54"/>
    <p:sldId id="418" r:id="rId55"/>
    <p:sldId id="412" r:id="rId56"/>
    <p:sldId id="413" r:id="rId57"/>
    <p:sldId id="394" r:id="rId58"/>
    <p:sldId id="419" r:id="rId59"/>
    <p:sldId id="395" r:id="rId60"/>
    <p:sldId id="396" r:id="rId61"/>
    <p:sldId id="397" r:id="rId62"/>
    <p:sldId id="416" r:id="rId63"/>
    <p:sldId id="415" r:id="rId64"/>
    <p:sldId id="417" r:id="rId65"/>
    <p:sldId id="420" r:id="rId66"/>
    <p:sldId id="421" r:id="rId67"/>
    <p:sldId id="422" r:id="rId68"/>
    <p:sldId id="321" r:id="rId69"/>
    <p:sldId id="322" r:id="rId70"/>
    <p:sldId id="323" r:id="rId71"/>
    <p:sldId id="324" r:id="rId72"/>
    <p:sldId id="325" r:id="rId73"/>
    <p:sldId id="330" r:id="rId74"/>
    <p:sldId id="331" r:id="rId75"/>
    <p:sldId id="332" r:id="rId76"/>
    <p:sldId id="333" r:id="rId77"/>
    <p:sldId id="334" r:id="rId78"/>
    <p:sldId id="335" r:id="rId79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FF2600"/>
    <a:srgbClr val="1F3551"/>
    <a:srgbClr val="403152"/>
    <a:srgbClr val="604A7B"/>
    <a:srgbClr val="2C4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19" autoAdjust="0"/>
    <p:restoredTop sz="83138" autoAdjust="0"/>
  </p:normalViewPr>
  <p:slideViewPr>
    <p:cSldViewPr>
      <p:cViewPr varScale="1">
        <p:scale>
          <a:sx n="101" d="100"/>
          <a:sy n="101" d="100"/>
        </p:scale>
        <p:origin x="536" y="17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2019/10/22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基带冲突检测的载波监听多路访问技术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载波监听多点接入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碰撞检测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271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936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与</a:t>
            </a:r>
            <a:r>
              <a:rPr kumimoji="1" lang="en-US" altLang="zh-CN" dirty="0"/>
              <a:t>link-state</a:t>
            </a:r>
            <a:r>
              <a:rPr kumimoji="1" lang="zh-CN" altLang="en-US" dirty="0"/>
              <a:t>不同的是，</a:t>
            </a:r>
            <a:r>
              <a:rPr kumimoji="1" lang="en-US" altLang="zh-CN" dirty="0"/>
              <a:t>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cost</a:t>
            </a:r>
            <a:r>
              <a:rPr kumimoji="1" lang="zh-CN" altLang="en-US" dirty="0"/>
              <a:t>并不关心拓扑信息，而是已经包含了一部分计算的结果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595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839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2019/10/22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84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56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>
                <a:latin typeface="DengXian" charset="0"/>
                <a:ea typeface="DengXian" charset="0"/>
                <a:cs typeface="DengXian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0" i="0">
                <a:latin typeface="DengXian" charset="0"/>
                <a:ea typeface="DengXian" charset="0"/>
                <a:cs typeface="DengXian" charset="0"/>
              </a:defRPr>
            </a:lvl1pPr>
            <a:lvl2pPr>
              <a:lnSpc>
                <a:spcPct val="120000"/>
              </a:lnSpc>
              <a:defRPr sz="2400" b="0" i="0">
                <a:latin typeface="DengXian" charset="0"/>
                <a:ea typeface="DengXian" charset="0"/>
                <a:cs typeface="DengXian" charset="0"/>
              </a:defRPr>
            </a:lvl2pPr>
            <a:lvl3pPr>
              <a:lnSpc>
                <a:spcPct val="120000"/>
              </a:lnSpc>
              <a:defRPr sz="2000" b="0" i="0">
                <a:latin typeface="DengXian" charset="0"/>
                <a:ea typeface="DengXian" charset="0"/>
                <a:cs typeface="DengXian" charset="0"/>
              </a:defRPr>
            </a:lvl3pPr>
            <a:lvl4pPr>
              <a:lnSpc>
                <a:spcPct val="120000"/>
              </a:lnSpc>
              <a:defRPr sz="1800" b="0" i="0">
                <a:latin typeface="DengXian" charset="0"/>
                <a:ea typeface="DengXian" charset="0"/>
                <a:cs typeface="DengXian" charset="0"/>
              </a:defRPr>
            </a:lvl4pPr>
            <a:lvl5pPr>
              <a:lnSpc>
                <a:spcPct val="120000"/>
              </a:lnSpc>
              <a:defRPr sz="1800" b="0" i="0">
                <a:latin typeface="DengXian" charset="0"/>
                <a:ea typeface="DengXian" charset="0"/>
                <a:cs typeface="DengXian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57077" y="457235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36512" y="3793604"/>
            <a:ext cx="179512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714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9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82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42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195919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85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3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21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66A7A40B-EA42-4A59-BDB5-85EFA65BC5FC}" type="datetimeFigureOut">
              <a:rPr lang="zh-CN" altLang="en-US" smtClean="0"/>
              <a:pPr/>
              <a:t>2019/10/22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6822" y="0"/>
            <a:ext cx="9162764" cy="37215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83568" y="2497460"/>
            <a:ext cx="7772400" cy="1225021"/>
          </a:xfrm>
        </p:spPr>
        <p:txBody>
          <a:bodyPr>
            <a:normAutofit/>
          </a:bodyPr>
          <a:lstStyle/>
          <a:p>
            <a:r>
              <a:rPr kumimoji="1" lang="en-US" altLang="zh-CN" sz="4400" dirty="0">
                <a:solidFill>
                  <a:schemeClr val="bg1"/>
                </a:solidFill>
              </a:rPr>
              <a:t>Network Layer:</a:t>
            </a:r>
            <a:r>
              <a:rPr kumimoji="1" lang="zh-CN" altLang="en-US" sz="4400" dirty="0">
                <a:solidFill>
                  <a:schemeClr val="bg1"/>
                </a:solidFill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</a:rPr>
              <a:t>Routing</a:t>
            </a:r>
            <a:endParaRPr kumimoji="1"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7" name="副标题 2"/>
          <p:cNvSpPr>
            <a:spLocks noGrp="1"/>
          </p:cNvSpPr>
          <p:nvPr>
            <p:ph type="subTitle" idx="1"/>
          </p:nvPr>
        </p:nvSpPr>
        <p:spPr>
          <a:xfrm>
            <a:off x="467544" y="252559"/>
            <a:ext cx="7416824" cy="504056"/>
          </a:xfrm>
        </p:spPr>
        <p:txBody>
          <a:bodyPr>
            <a:normAutofit/>
          </a:bodyPr>
          <a:lstStyle/>
          <a:p>
            <a:pPr algn="l"/>
            <a:r>
              <a:rPr lang="en-US" altLang="zh-CN" sz="1600" dirty="0">
                <a:solidFill>
                  <a:schemeClr val="bg1"/>
                </a:solidFill>
              </a:rPr>
              <a:t>Computer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System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Engineering,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Fall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2019.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(IPADS,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SJTU)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1030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871" y="252559"/>
            <a:ext cx="1465253" cy="3853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标题 4"/>
          <p:cNvSpPr txBox="1">
            <a:spLocks/>
          </p:cNvSpPr>
          <p:nvPr/>
        </p:nvSpPr>
        <p:spPr>
          <a:xfrm>
            <a:off x="683568" y="3720711"/>
            <a:ext cx="7772400" cy="8649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8064A2">
                  <a:lumMod val="50000"/>
                </a:srgbClr>
              </a:solidFill>
              <a:effectLst/>
              <a:uLnTx/>
              <a:uFillTx/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567" y="3892766"/>
            <a:ext cx="7920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DengXian" charset="0"/>
                <a:ea typeface="DengXian" charset="0"/>
                <a:cs typeface="DengXian" charset="0"/>
              </a:rPr>
              <a:t>All about routing</a:t>
            </a:r>
          </a:p>
        </p:txBody>
      </p:sp>
      <p:sp>
        <p:nvSpPr>
          <p:cNvPr id="9" name="矩形 8"/>
          <p:cNvSpPr/>
          <p:nvPr/>
        </p:nvSpPr>
        <p:spPr>
          <a:xfrm>
            <a:off x="683567" y="4801779"/>
            <a:ext cx="79208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DengXian" charset="0"/>
                <a:ea typeface="DengXian" charset="0"/>
                <a:cs typeface="DengXian" charset="0"/>
              </a:rPr>
              <a:t>Yubin Xia</a:t>
            </a:r>
          </a:p>
        </p:txBody>
      </p:sp>
    </p:spTree>
    <p:extLst>
      <p:ext uri="{BB962C8B-B14F-4D97-AF65-F5344CB8AC3E}">
        <p14:creationId xmlns:p14="http://schemas.microsoft.com/office/powerpoint/2010/main" val="26459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Broadcast Aspects of Ethernet</a:t>
            </a:r>
            <a:endParaRPr lang="zh-CN" altLang="en-US" dirty="0"/>
          </a:p>
        </p:txBody>
      </p:sp>
      <p:sp>
        <p:nvSpPr>
          <p:cNvPr id="62466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procedure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ETHERNET_HANDLE (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length)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destination ←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net_packet.target_id</a:t>
            </a:r>
            <a:endParaRPr lang="en-US" altLang="zh-CN" sz="1900" dirty="0">
              <a:latin typeface="Consolas" charset="0"/>
              <a:ea typeface="宋体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</a:t>
            </a: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if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destination =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my_station_id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solidFill>
                  <a:srgbClr val="C00000"/>
                </a:solidFill>
                <a:latin typeface="Consolas" charset="0"/>
                <a:ea typeface="宋体" charset="0"/>
                <a:cs typeface="Consolas" charset="0"/>
              </a:rPr>
              <a:t>      or destination = BROADCAST_ID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    then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GIVE_TO_END_LAYER (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net_packet.data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                  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net_packet.end_protocol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                  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net_packet.source_id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</a:t>
            </a: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ignore packet</a:t>
            </a:r>
            <a:endParaRPr lang="zh-CN" altLang="en-US" sz="1900" dirty="0">
              <a:latin typeface="Consolas" charset="0"/>
              <a:ea typeface="MS PGothic" charset="0"/>
              <a:cs typeface="MS PGothic" charset="0"/>
            </a:endParaRPr>
          </a:p>
        </p:txBody>
      </p:sp>
      <p:sp>
        <p:nvSpPr>
          <p:cNvPr id="62467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2B7AE-4E1B-8E43-97A4-279F40CA273E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797626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458200" cy="762000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Layer Mapping: Attach Ethernet to Forwarding Network</a:t>
            </a:r>
            <a:endParaRPr lang="zh-CN" altLang="en-US" sz="2400" dirty="0"/>
          </a:p>
        </p:txBody>
      </p:sp>
      <p:sp>
        <p:nvSpPr>
          <p:cNvPr id="63490" name="内容占位符 2"/>
          <p:cNvSpPr>
            <a:spLocks noGrp="1"/>
          </p:cNvSpPr>
          <p:nvPr>
            <p:ph idx="1"/>
          </p:nvPr>
        </p:nvSpPr>
        <p:spPr>
          <a:xfrm>
            <a:off x="251520" y="4297660"/>
            <a:ext cx="8712968" cy="8255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2000" dirty="0">
                <a:ea typeface="MS PGothic" charset="0"/>
              </a:rPr>
              <a:t>L sends a RPC to N by sending to station 18 of link 1</a:t>
            </a:r>
          </a:p>
          <a:p>
            <a:pPr eaLnBrk="1" hangingPunct="1"/>
            <a:r>
              <a:rPr lang="en-US" altLang="zh-CN" sz="2000" dirty="0">
                <a:ea typeface="MS PGothic" charset="0"/>
              </a:rPr>
              <a:t>L sends a RPC to E by sending to K, E may have 15 as address, as well as M</a:t>
            </a:r>
            <a:endParaRPr lang="zh-CN" altLang="en-US" sz="2000" dirty="0">
              <a:ea typeface="MS PGothic" charset="0"/>
            </a:endParaRPr>
          </a:p>
        </p:txBody>
      </p:sp>
      <p:sp>
        <p:nvSpPr>
          <p:cNvPr id="63491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DAC13D-864F-CC42-8314-E4DBE825F360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501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270000"/>
            <a:ext cx="7271147" cy="295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3493" name="TextBox 4"/>
          <p:cNvSpPr txBox="1">
            <a:spLocks noChangeArrowheads="1"/>
          </p:cNvSpPr>
          <p:nvPr/>
        </p:nvSpPr>
        <p:spPr bwMode="auto">
          <a:xfrm>
            <a:off x="7812360" y="2701322"/>
            <a:ext cx="533400" cy="31824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charset="0"/>
                <a:ea typeface="宋体" charset="0"/>
              </a:rPr>
              <a:t>15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478681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Layer Mapping</a:t>
            </a:r>
            <a:endParaRPr lang="zh-CN" altLang="en-US" dirty="0"/>
          </a:p>
        </p:txBody>
      </p:sp>
      <p:sp>
        <p:nvSpPr>
          <p:cNvPr id="6451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MS PGothic" charset="0"/>
              </a:rPr>
              <a:t>The Internet network layer</a:t>
            </a:r>
          </a:p>
          <a:p>
            <a:pPr lvl="1" eaLnBrk="1" hangingPunct="1"/>
            <a:r>
              <a:rPr lang="en-US" altLang="zh-CN" b="1" dirty="0">
                <a:ea typeface="MS PGothic" charset="0"/>
              </a:rPr>
              <a:t>NETWORK_SEND</a:t>
            </a:r>
            <a:r>
              <a:rPr lang="en-US" altLang="zh-CN" dirty="0">
                <a:ea typeface="MS PGothic" charset="0"/>
              </a:rPr>
              <a:t> (data, length, RPC, INTERNET, N)</a:t>
            </a:r>
          </a:p>
          <a:p>
            <a:pPr lvl="1" eaLnBrk="1" hangingPunct="1"/>
            <a:r>
              <a:rPr lang="en-US" altLang="zh-CN" b="1" dirty="0">
                <a:ea typeface="MS PGothic" charset="0"/>
              </a:rPr>
              <a:t>NETWORK_SEND</a:t>
            </a:r>
            <a:r>
              <a:rPr lang="en-US" altLang="zh-CN" dirty="0">
                <a:ea typeface="MS PGothic" charset="0"/>
              </a:rPr>
              <a:t> (data, length, RPC, ENET, 18)</a:t>
            </a:r>
          </a:p>
          <a:p>
            <a:pPr eaLnBrk="1" hangingPunct="1"/>
            <a:r>
              <a:rPr lang="en-US" altLang="zh-CN" dirty="0">
                <a:ea typeface="MS PGothic" charset="0"/>
              </a:rPr>
              <a:t>L must maintain a table</a:t>
            </a:r>
            <a:endParaRPr lang="zh-CN" altLang="en-US" dirty="0">
              <a:ea typeface="MS PGothic" charset="0"/>
            </a:endParaRPr>
          </a:p>
        </p:txBody>
      </p:sp>
      <p:sp>
        <p:nvSpPr>
          <p:cNvPr id="64515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5C72D2-08A7-EC41-AA89-4CCF178C078F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5120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37" y="3577580"/>
            <a:ext cx="2671763" cy="184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4517" name="矩形 4"/>
          <p:cNvSpPr>
            <a:spLocks noChangeArrowheads="1"/>
          </p:cNvSpPr>
          <p:nvPr/>
        </p:nvSpPr>
        <p:spPr bwMode="auto">
          <a:xfrm>
            <a:off x="3313510" y="5157143"/>
            <a:ext cx="1981200" cy="158750"/>
          </a:xfrm>
          <a:prstGeom prst="rect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886246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ARP (Address Resolution Protocol)</a:t>
            </a:r>
            <a:endParaRPr lang="zh-CN" altLang="en-US" dirty="0"/>
          </a:p>
        </p:txBody>
      </p:sp>
      <p:sp>
        <p:nvSpPr>
          <p:cNvPr id="65538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91264" cy="377163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1800" b="1" dirty="0">
                <a:ea typeface="MS PGothic" charset="0"/>
              </a:rPr>
              <a:t>NETWORK_SEND</a:t>
            </a:r>
            <a:r>
              <a:rPr lang="en-US" altLang="zh-CN" sz="1800" dirty="0">
                <a:ea typeface="MS PGothic" charset="0"/>
              </a:rPr>
              <a:t> ("</a:t>
            </a:r>
            <a:r>
              <a:rPr lang="en-US" altLang="zh-CN" sz="1800" dirty="0">
                <a:solidFill>
                  <a:srgbClr val="0096FF"/>
                </a:solidFill>
                <a:ea typeface="MS PGothic" charset="0"/>
              </a:rPr>
              <a:t>where is M?</a:t>
            </a:r>
            <a:r>
              <a:rPr lang="en-US" altLang="zh-CN" sz="1800" dirty="0">
                <a:ea typeface="MS PGothic" charset="0"/>
              </a:rPr>
              <a:t>", 11, ARP, ENET, BROADCAST)</a:t>
            </a:r>
          </a:p>
          <a:p>
            <a:pPr eaLnBrk="1" hangingPunct="1"/>
            <a:r>
              <a:rPr lang="en-US" altLang="zh-CN" sz="1800" b="1" dirty="0">
                <a:ea typeface="MS PGothic" charset="0"/>
              </a:rPr>
              <a:t>NETWORK_SEND</a:t>
            </a:r>
            <a:r>
              <a:rPr lang="en-US" altLang="zh-CN" sz="1800" dirty="0">
                <a:ea typeface="MS PGothic" charset="0"/>
              </a:rPr>
              <a:t> ("</a:t>
            </a:r>
            <a:r>
              <a:rPr lang="en-US" altLang="zh-CN" sz="1800" dirty="0">
                <a:solidFill>
                  <a:srgbClr val="0096FF"/>
                </a:solidFill>
                <a:ea typeface="MS PGothic" charset="0"/>
              </a:rPr>
              <a:t>M is at station 15</a:t>
            </a:r>
            <a:r>
              <a:rPr lang="en-US" altLang="zh-CN" sz="1800" dirty="0">
                <a:ea typeface="MS PGothic" charset="0"/>
              </a:rPr>
              <a:t>", 18, ARP, ENET, BROADCAST)</a:t>
            </a:r>
          </a:p>
          <a:p>
            <a:pPr eaLnBrk="1" hangingPunct="1"/>
            <a:r>
              <a:rPr lang="en-US" altLang="zh-CN" sz="1800" dirty="0">
                <a:ea typeface="MS PGothic" charset="0"/>
              </a:rPr>
              <a:t>L asks E's Ethernet address, E does not hear the Ethernet broadcast, but the router at station 19 does, and it sends a suitable ARP response instead</a:t>
            </a:r>
          </a:p>
          <a:p>
            <a:pPr eaLnBrk="1" hangingPunct="1"/>
            <a:r>
              <a:rPr lang="en-US" altLang="zh-CN" sz="1800" dirty="0">
                <a:ea typeface="MS PGothic" charset="0"/>
              </a:rPr>
              <a:t>Manage forwarding table as a cache</a:t>
            </a:r>
          </a:p>
        </p:txBody>
      </p:sp>
      <p:sp>
        <p:nvSpPr>
          <p:cNvPr id="6553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3D5869-72B0-3649-9F92-802AA936B049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522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4021770"/>
            <a:ext cx="2893071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223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618" y="3949762"/>
            <a:ext cx="3002734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6634093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ARP &amp; RARP Protocol</a:t>
            </a:r>
            <a:endParaRPr lang="zh-CN" altLang="en-US" dirty="0"/>
          </a:p>
        </p:txBody>
      </p:sp>
      <p:sp>
        <p:nvSpPr>
          <p:cNvPr id="6656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81F422-790C-3C4A-84D0-5DEFDD9BAF4A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  <p:pic>
        <p:nvPicPr>
          <p:cNvPr id="66563" name="Picture 2" descr="http://www.rigacci.org/docs/biblio/online/intro_to_networking/stdimages/page25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512" y="1263386"/>
            <a:ext cx="6047808" cy="346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内容占位符 2"/>
          <p:cNvSpPr>
            <a:spLocks noGrp="1"/>
          </p:cNvSpPr>
          <p:nvPr>
            <p:ph idx="1"/>
          </p:nvPr>
        </p:nvSpPr>
        <p:spPr>
          <a:xfrm>
            <a:off x="457200" y="4759796"/>
            <a:ext cx="83058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ea typeface="宋体" charset="0"/>
              </a:rPr>
              <a:t>Name mapping: IP address &lt;-&gt; MAC address</a:t>
            </a:r>
            <a:endParaRPr lang="zh-CN" altLang="en-US" dirty="0"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16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147650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ARP &amp; </a:t>
            </a:r>
            <a:br>
              <a:rPr kumimoji="1" lang="en-US" altLang="zh-CN" dirty="0"/>
            </a:br>
            <a:r>
              <a:rPr kumimoji="1" lang="en-US" altLang="zh-CN" dirty="0"/>
              <a:t>RARP</a:t>
            </a:r>
            <a:endParaRPr kumimoji="1"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7220"/>
            <a:ext cx="5856956" cy="52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3736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Network Topology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Take SJTU network for example</a:t>
            </a:r>
          </a:p>
          <a:p>
            <a:pPr lvl="1"/>
            <a:r>
              <a:rPr kumimoji="1" lang="en-US" altLang="zh-CN" dirty="0"/>
              <a:t>Subnet: usually like 192.168.0.2 or 10.0.0.2</a:t>
            </a:r>
          </a:p>
          <a:p>
            <a:pPr lvl="1"/>
            <a:r>
              <a:rPr kumimoji="1" lang="en-US" altLang="zh-CN" dirty="0"/>
              <a:t>Gateway: usually like 192.168.0.1</a:t>
            </a:r>
          </a:p>
          <a:p>
            <a:pPr lvl="2"/>
            <a:r>
              <a:rPr kumimoji="1" lang="en-US" altLang="zh-CN" dirty="0"/>
              <a:t>Get the global IP address: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202.120.40.82</a:t>
            </a:r>
          </a:p>
          <a:p>
            <a:pPr lvl="2"/>
            <a:r>
              <a:rPr kumimoji="1" lang="en-US" altLang="zh-CN" dirty="0"/>
              <a:t>A gateway usually has 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(or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more)</a:t>
            </a:r>
            <a:r>
              <a:rPr kumimoji="1" lang="zh-CN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address</a:t>
            </a:r>
          </a:p>
          <a:p>
            <a:pPr lvl="1"/>
            <a:r>
              <a:rPr kumimoji="1" lang="en-US" altLang="zh-CN" dirty="0"/>
              <a:t>Proxy:</a:t>
            </a:r>
            <a:r>
              <a:rPr kumimoji="1" lang="zh-CN" altLang="en-US" dirty="0"/>
              <a:t> </a:t>
            </a:r>
            <a:r>
              <a:rPr kumimoji="1" lang="en-US" altLang="zh-CN" dirty="0"/>
              <a:t>get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proxy's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address</a:t>
            </a:r>
          </a:p>
          <a:p>
            <a:pPr lvl="2"/>
            <a:r>
              <a:rPr kumimoji="1" lang="en-US" altLang="zh-CN" dirty="0"/>
              <a:t>E.g., 106.185.46.164</a:t>
            </a:r>
            <a:r>
              <a:rPr kumimoji="1" lang="zh-CN" altLang="en-US" dirty="0"/>
              <a:t> </a:t>
            </a:r>
            <a:r>
              <a:rPr kumimoji="1" lang="en-US" altLang="zh-CN" dirty="0"/>
              <a:t>(Japan)</a:t>
            </a:r>
          </a:p>
        </p:txBody>
      </p:sp>
    </p:spTree>
    <p:extLst>
      <p:ext uri="{BB962C8B-B14F-4D97-AF65-F5344CB8AC3E}">
        <p14:creationId xmlns:p14="http://schemas.microsoft.com/office/powerpoint/2010/main" val="647265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Network Topology</a:t>
            </a:r>
            <a:endParaRPr kumimoji="1"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7664" y="1601460"/>
            <a:ext cx="504056" cy="5040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47664" y="2465556"/>
            <a:ext cx="504056" cy="5040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47664" y="3689692"/>
            <a:ext cx="504056" cy="5040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八边形 9"/>
          <p:cNvSpPr/>
          <p:nvPr/>
        </p:nvSpPr>
        <p:spPr>
          <a:xfrm>
            <a:off x="3559501" y="2969612"/>
            <a:ext cx="720080" cy="720080"/>
          </a:xfrm>
          <a:prstGeom prst="octagon">
            <a:avLst/>
          </a:prstGeom>
          <a:solidFill>
            <a:schemeClr val="bg1"/>
          </a:solidFill>
          <a:ln w="7620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G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46C0A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剪去对角的矩形 10"/>
          <p:cNvSpPr/>
          <p:nvPr/>
        </p:nvSpPr>
        <p:spPr>
          <a:xfrm>
            <a:off x="5863757" y="3689692"/>
            <a:ext cx="1008112" cy="504056"/>
          </a:xfrm>
          <a:prstGeom prst="snip2Diag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Proxy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96336" y="3446932"/>
            <a:ext cx="1008112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"/>
              </a:rPr>
              <a:t>Google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15485" y="3689692"/>
            <a:ext cx="1031051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"/>
              </a:rPr>
              <a:t>Gateway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96336" y="1345332"/>
            <a:ext cx="1008112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"/>
              </a:rPr>
              <a:t>Baidu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"/>
            </a:endParaRPr>
          </a:p>
        </p:txBody>
      </p:sp>
      <p:cxnSp>
        <p:nvCxnSpPr>
          <p:cNvPr id="42" name="直线箭头连接符 41"/>
          <p:cNvCxnSpPr>
            <a:stCxn id="11" idx="0"/>
            <a:endCxn id="12" idx="1"/>
          </p:cNvCxnSpPr>
          <p:nvPr/>
        </p:nvCxnSpPr>
        <p:spPr>
          <a:xfrm>
            <a:off x="6871869" y="3941720"/>
            <a:ext cx="724467" cy="9268"/>
          </a:xfrm>
          <a:prstGeom prst="straightConnector1">
            <a:avLst/>
          </a:prstGeom>
          <a:ln>
            <a:solidFill>
              <a:srgbClr val="E46C0A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/>
          <p:cNvCxnSpPr>
            <a:stCxn id="4" idx="3"/>
            <a:endCxn id="10" idx="4"/>
          </p:cNvCxnSpPr>
          <p:nvPr/>
        </p:nvCxnSpPr>
        <p:spPr>
          <a:xfrm>
            <a:off x="2051720" y="1853488"/>
            <a:ext cx="1507781" cy="162530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/>
          <p:cNvCxnSpPr>
            <a:stCxn id="5" idx="3"/>
            <a:endCxn id="10" idx="4"/>
          </p:cNvCxnSpPr>
          <p:nvPr/>
        </p:nvCxnSpPr>
        <p:spPr>
          <a:xfrm>
            <a:off x="2051720" y="2717584"/>
            <a:ext cx="1507781" cy="76120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stCxn id="10" idx="1"/>
            <a:endCxn id="15" idx="1"/>
          </p:cNvCxnSpPr>
          <p:nvPr/>
        </p:nvCxnSpPr>
        <p:spPr>
          <a:xfrm flipV="1">
            <a:off x="4279581" y="1849388"/>
            <a:ext cx="3316755" cy="1629400"/>
          </a:xfrm>
          <a:prstGeom prst="bentConnector3">
            <a:avLst>
              <a:gd name="adj1" fmla="val 23519"/>
            </a:avLst>
          </a:prstGeom>
          <a:ln>
            <a:solidFill>
              <a:schemeClr val="accent6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肘形连接符 73"/>
          <p:cNvCxnSpPr>
            <a:stCxn id="7" idx="3"/>
            <a:endCxn id="10" idx="4"/>
          </p:cNvCxnSpPr>
          <p:nvPr/>
        </p:nvCxnSpPr>
        <p:spPr>
          <a:xfrm flipV="1">
            <a:off x="2051720" y="3478788"/>
            <a:ext cx="1507781" cy="46293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肘形连接符 76"/>
          <p:cNvCxnSpPr>
            <a:stCxn id="10" idx="1"/>
            <a:endCxn id="11" idx="2"/>
          </p:cNvCxnSpPr>
          <p:nvPr/>
        </p:nvCxnSpPr>
        <p:spPr>
          <a:xfrm>
            <a:off x="4279581" y="3478788"/>
            <a:ext cx="1584176" cy="462932"/>
          </a:xfrm>
          <a:prstGeom prst="bentConnector3">
            <a:avLst>
              <a:gd name="adj1" fmla="val 49199"/>
            </a:avLst>
          </a:prstGeom>
          <a:ln>
            <a:solidFill>
              <a:schemeClr val="accent6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252127" y="1646732"/>
            <a:ext cx="1313180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192.168.0.2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247133" y="2510828"/>
            <a:ext cx="1313180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192.168.0.3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47133" y="3734964"/>
            <a:ext cx="1313180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192.168.0.4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555776" y="4301736"/>
            <a:ext cx="1313180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192.168.0.1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039497" y="4301736"/>
            <a:ext cx="2480167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91440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202.120.40.82</a:t>
            </a:r>
          </a:p>
        </p:txBody>
      </p:sp>
      <p:sp>
        <p:nvSpPr>
          <p:cNvPr id="88" name="矩形 87"/>
          <p:cNvSpPr/>
          <p:nvPr/>
        </p:nvSpPr>
        <p:spPr>
          <a:xfrm>
            <a:off x="5643346" y="4311028"/>
            <a:ext cx="1678665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106.185.46.164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7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297556" y="2438820"/>
            <a:ext cx="1678665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220.181.57.217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297556" y="4527052"/>
            <a:ext cx="1678665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173.194.38.198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</p:spTree>
    <p:extLst>
      <p:ext uri="{BB962C8B-B14F-4D97-AF65-F5344CB8AC3E}">
        <p14:creationId xmlns:p14="http://schemas.microsoft.com/office/powerpoint/2010/main" val="2522591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/>
              <a:t>How to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Use </a:t>
            </a:r>
            <a:r>
              <a:rPr kumimoji="1"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socket</a:t>
            </a:r>
            <a:r>
              <a:rPr kumimoji="1" lang="en-US" altLang="zh-CN" sz="2800" dirty="0"/>
              <a:t> to Access </a:t>
            </a:r>
            <a:r>
              <a:rPr kumimoji="1" lang="en-US" altLang="zh-CN" sz="2800" dirty="0" err="1"/>
              <a:t>www.baidu.com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?</a:t>
            </a:r>
            <a:endParaRPr kumimoji="1"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2771800" y="3649588"/>
            <a:ext cx="504056" cy="5040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11096" y="3658880"/>
            <a:ext cx="1008112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/>
                <a:ea typeface="宋体" panose="02010600030101010101" pitchFamily="2" charset="-122"/>
                <a:cs typeface="Myriad Pro"/>
              </a:rPr>
              <a:t>Baidu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/>
              <a:ea typeface="宋体" panose="02010600030101010101" pitchFamily="2" charset="-122"/>
              <a:cs typeface="Myriad Pr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83768" y="4153644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SemiCond"/>
                <a:ea typeface="宋体" panose="02010600030101010101" pitchFamily="2" charset="-122"/>
                <a:cs typeface="Myriad Pro Light SemiCond"/>
              </a:rPr>
              <a:t>192.168.0.4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yriad Pro Light SemiCond"/>
              <a:ea typeface="宋体" panose="02010600030101010101" pitchFamily="2" charset="-122"/>
              <a:cs typeface="Myriad Pro Light SemiCond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95072" y="4657700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Myriad Pro Light SemiCond"/>
                <a:ea typeface="宋体" panose="02010600030101010101" pitchFamily="2" charset="-122"/>
                <a:cs typeface="Myriad Pro Light SemiCond"/>
              </a:rPr>
              <a:t>220.181.57.217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Myriad Pro Light SemiCond"/>
              <a:ea typeface="宋体" panose="02010600030101010101" pitchFamily="2" charset="-122"/>
              <a:cs typeface="Myriad Pro Light SemiCond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2073351"/>
          </a:xfrm>
        </p:spPr>
        <p:txBody>
          <a:bodyPr/>
          <a:lstStyle/>
          <a:p>
            <a:r>
              <a:rPr kumimoji="1" lang="en-US" altLang="zh-CN" dirty="0"/>
              <a:t>You code as if your PC connect directly with Baidu</a:t>
            </a:r>
          </a:p>
          <a:p>
            <a:pPr lvl="1"/>
            <a:r>
              <a:rPr kumimoji="1" lang="en-US" altLang="zh-CN" dirty="0"/>
              <a:t>Call connect() with Baidu's IP address</a:t>
            </a:r>
          </a:p>
          <a:p>
            <a:r>
              <a:rPr kumimoji="1" lang="en-US" altLang="zh-CN" dirty="0"/>
              <a:t>But how does the system find next hop?</a:t>
            </a:r>
          </a:p>
          <a:p>
            <a:pPr lvl="1"/>
            <a:endParaRPr kumimoji="1" lang="zh-CN" altLang="en-US" dirty="0"/>
          </a:p>
        </p:txBody>
      </p:sp>
      <p:cxnSp>
        <p:nvCxnSpPr>
          <p:cNvPr id="9" name="肘形连接符 8"/>
          <p:cNvCxnSpPr>
            <a:stCxn id="4" idx="3"/>
            <a:endCxn id="5" idx="1"/>
          </p:cNvCxnSpPr>
          <p:nvPr/>
        </p:nvCxnSpPr>
        <p:spPr>
          <a:xfrm>
            <a:off x="3275856" y="3901616"/>
            <a:ext cx="1835240" cy="26132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181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Putting All Together</a:t>
            </a:r>
            <a:endParaRPr kumimoji="1"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1316"/>
            <a:ext cx="8229600" cy="4260303"/>
          </a:xfrm>
        </p:spPr>
        <p:txBody>
          <a:bodyPr>
            <a:noAutofit/>
          </a:bodyPr>
          <a:lstStyle/>
          <a:p>
            <a:r>
              <a:rPr kumimoji="1"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App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: I want to send a packet to Baidu, here is the packet with Baidu's IP in its header as target IP,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and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client's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IP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as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source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IP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(Node-C)</a:t>
            </a:r>
          </a:p>
          <a:p>
            <a:endParaRPr kumimoji="1"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kumimoji="1"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OS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: I don't know how to get to Baidu, I'll just send it to the router (gateway). But I cannot change the source IP of the packet, so I'll just change the MAC target address of the packet to the router's MAC address</a:t>
            </a:r>
          </a:p>
        </p:txBody>
      </p:sp>
      <p:sp>
        <p:nvSpPr>
          <p:cNvPr id="4" name="矩形 3"/>
          <p:cNvSpPr/>
          <p:nvPr/>
        </p:nvSpPr>
        <p:spPr>
          <a:xfrm>
            <a:off x="8316416" y="2713484"/>
            <a:ext cx="72008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Data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83968" y="2713484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Target IP: Baidu's IP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00192" y="2713484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Source IP: Node-C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256" y="2713484"/>
            <a:ext cx="205172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Target MAC: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23976" y="2713484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Source MAC: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16416" y="5161756"/>
            <a:ext cx="72008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Data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83968" y="5161756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Target IP: Baidu's IP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00192" y="5161756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Source IP: Node-C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256" y="5161756"/>
            <a:ext cx="205172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Target MAC: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Gateway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23976" y="5161756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Source MAC: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Node-C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227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Review:</a:t>
            </a:r>
            <a:r>
              <a:rPr lang="zh-CN" altLang="en-US" dirty="0"/>
              <a:t> </a:t>
            </a:r>
            <a:r>
              <a:rPr lang="en-US" altLang="zh-CN" dirty="0"/>
              <a:t>OSI, TCP/IP &amp; Protocol Stack</a:t>
            </a:r>
            <a:endParaRPr lang="zh-CN" altLang="en-US" dirty="0"/>
          </a:p>
        </p:txBody>
      </p:sp>
      <p:sp>
        <p:nvSpPr>
          <p:cNvPr id="21506" name="矩形 3"/>
          <p:cNvSpPr>
            <a:spLocks noChangeArrowheads="1"/>
          </p:cNvSpPr>
          <p:nvPr/>
        </p:nvSpPr>
        <p:spPr bwMode="auto">
          <a:xfrm>
            <a:off x="459581" y="1771650"/>
            <a:ext cx="1749029" cy="400050"/>
          </a:xfrm>
          <a:prstGeom prst="rect">
            <a:avLst/>
          </a:prstGeom>
          <a:solidFill>
            <a:srgbClr val="FCFFFF"/>
          </a:solidFill>
          <a:ln w="9525">
            <a:solidFill>
              <a:srgbClr val="E0E9F8"/>
            </a:solidFill>
            <a:round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7th Application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07" name="矩形 4"/>
          <p:cNvSpPr>
            <a:spLocks noChangeArrowheads="1"/>
          </p:cNvSpPr>
          <p:nvPr/>
        </p:nvSpPr>
        <p:spPr bwMode="auto">
          <a:xfrm>
            <a:off x="459581" y="2171700"/>
            <a:ext cx="1749029" cy="400050"/>
          </a:xfrm>
          <a:prstGeom prst="rect">
            <a:avLst/>
          </a:prstGeom>
          <a:solidFill>
            <a:srgbClr val="E6F5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6th Presentation Layer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08" name="矩形 5"/>
          <p:cNvSpPr>
            <a:spLocks noChangeArrowheads="1"/>
          </p:cNvSpPr>
          <p:nvPr/>
        </p:nvSpPr>
        <p:spPr bwMode="auto">
          <a:xfrm>
            <a:off x="459581" y="2971800"/>
            <a:ext cx="1749029" cy="400050"/>
          </a:xfrm>
          <a:prstGeom prst="rect">
            <a:avLst/>
          </a:prstGeom>
          <a:solidFill>
            <a:srgbClr val="84C3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4th Transport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09" name="矩形 6"/>
          <p:cNvSpPr>
            <a:spLocks noChangeArrowheads="1"/>
          </p:cNvSpPr>
          <p:nvPr/>
        </p:nvSpPr>
        <p:spPr bwMode="auto">
          <a:xfrm>
            <a:off x="459581" y="3371850"/>
            <a:ext cx="1749029" cy="400050"/>
          </a:xfrm>
          <a:prstGeom prst="rect">
            <a:avLst/>
          </a:prstGeom>
          <a:solidFill>
            <a:srgbClr val="32AA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3th Network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10" name="矩形 7"/>
          <p:cNvSpPr>
            <a:spLocks noChangeArrowheads="1"/>
          </p:cNvSpPr>
          <p:nvPr/>
        </p:nvSpPr>
        <p:spPr bwMode="auto">
          <a:xfrm>
            <a:off x="459581" y="3771900"/>
            <a:ext cx="1749029" cy="400050"/>
          </a:xfrm>
          <a:prstGeom prst="rect">
            <a:avLst/>
          </a:prstGeom>
          <a:solidFill>
            <a:srgbClr val="257F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2nd Link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11" name="矩形 8"/>
          <p:cNvSpPr>
            <a:spLocks noChangeArrowheads="1"/>
          </p:cNvSpPr>
          <p:nvPr/>
        </p:nvSpPr>
        <p:spPr bwMode="auto">
          <a:xfrm>
            <a:off x="459581" y="4171950"/>
            <a:ext cx="1749029" cy="400050"/>
          </a:xfrm>
          <a:prstGeom prst="rect">
            <a:avLst/>
          </a:prstGeom>
          <a:solidFill>
            <a:srgbClr val="1A5B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1st Physical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12" name="矩形 9"/>
          <p:cNvSpPr>
            <a:spLocks noChangeArrowheads="1"/>
          </p:cNvSpPr>
          <p:nvPr/>
        </p:nvSpPr>
        <p:spPr bwMode="auto">
          <a:xfrm>
            <a:off x="2478882" y="1771650"/>
            <a:ext cx="1459706" cy="1200150"/>
          </a:xfrm>
          <a:prstGeom prst="rect">
            <a:avLst/>
          </a:prstGeom>
          <a:solidFill>
            <a:srgbClr val="E4F0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Application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940969" y="1771650"/>
            <a:ext cx="610791" cy="12001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HTTP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940969" y="2971800"/>
            <a:ext cx="1539479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TCP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940969" y="3771900"/>
            <a:ext cx="1550194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Ethernet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5466160" y="2971800"/>
            <a:ext cx="1438275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UDP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3940969" y="3371850"/>
            <a:ext cx="2963466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487592" y="3771900"/>
            <a:ext cx="648890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PPP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6141244" y="3771900"/>
            <a:ext cx="763191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…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556522" y="1771650"/>
            <a:ext cx="609600" cy="12001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SMTP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173267" y="1771650"/>
            <a:ext cx="610790" cy="12001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POP3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791200" y="1771650"/>
            <a:ext cx="610791" cy="12001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FTP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403181" y="1771650"/>
            <a:ext cx="501254" cy="12001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…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6009085" y="3486150"/>
            <a:ext cx="800100" cy="2000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ICMP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4217194" y="3687366"/>
            <a:ext cx="1053704" cy="1702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&amp; RARP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26" name="矩形 23"/>
          <p:cNvSpPr>
            <a:spLocks noChangeArrowheads="1"/>
          </p:cNvSpPr>
          <p:nvPr/>
        </p:nvSpPr>
        <p:spPr bwMode="auto">
          <a:xfrm>
            <a:off x="2478882" y="2971800"/>
            <a:ext cx="1459706" cy="400050"/>
          </a:xfrm>
          <a:prstGeom prst="rect">
            <a:avLst/>
          </a:prstGeom>
          <a:solidFill>
            <a:srgbClr val="CFE4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Transport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27" name="矩形 24"/>
          <p:cNvSpPr>
            <a:spLocks noChangeArrowheads="1"/>
          </p:cNvSpPr>
          <p:nvPr/>
        </p:nvSpPr>
        <p:spPr bwMode="auto">
          <a:xfrm>
            <a:off x="459581" y="2571750"/>
            <a:ext cx="1749029" cy="400050"/>
          </a:xfrm>
          <a:prstGeom prst="rect">
            <a:avLst/>
          </a:prstGeom>
          <a:solidFill>
            <a:srgbClr val="C9E1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5th Session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28" name="矩形 25"/>
          <p:cNvSpPr>
            <a:spLocks noChangeArrowheads="1"/>
          </p:cNvSpPr>
          <p:nvPr/>
        </p:nvSpPr>
        <p:spPr bwMode="auto">
          <a:xfrm>
            <a:off x="2478882" y="3371850"/>
            <a:ext cx="1459706" cy="400050"/>
          </a:xfrm>
          <a:prstGeom prst="rect">
            <a:avLst/>
          </a:prstGeom>
          <a:solidFill>
            <a:srgbClr val="B0D7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Network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29" name="矩形 26"/>
          <p:cNvSpPr>
            <a:spLocks noChangeArrowheads="1"/>
          </p:cNvSpPr>
          <p:nvPr/>
        </p:nvSpPr>
        <p:spPr bwMode="auto">
          <a:xfrm>
            <a:off x="2478882" y="3771900"/>
            <a:ext cx="1459706" cy="800100"/>
          </a:xfrm>
          <a:prstGeom prst="rect">
            <a:avLst/>
          </a:prstGeom>
          <a:solidFill>
            <a:srgbClr val="77BD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Link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30" name="矩形 28"/>
          <p:cNvSpPr>
            <a:spLocks noChangeArrowheads="1"/>
          </p:cNvSpPr>
          <p:nvPr/>
        </p:nvSpPr>
        <p:spPr bwMode="auto">
          <a:xfrm>
            <a:off x="7198519" y="1770460"/>
            <a:ext cx="1459706" cy="1606153"/>
          </a:xfrm>
          <a:prstGeom prst="rect">
            <a:avLst/>
          </a:prstGeom>
          <a:solidFill>
            <a:srgbClr val="F9D3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End-to-end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31" name="矩形 29"/>
          <p:cNvSpPr>
            <a:spLocks noChangeArrowheads="1"/>
          </p:cNvSpPr>
          <p:nvPr/>
        </p:nvSpPr>
        <p:spPr bwMode="auto">
          <a:xfrm>
            <a:off x="7198519" y="3376613"/>
            <a:ext cx="1459706" cy="400050"/>
          </a:xfrm>
          <a:prstGeom prst="rect">
            <a:avLst/>
          </a:prstGeom>
          <a:solidFill>
            <a:srgbClr val="F3A5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Network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32" name="矩形 30"/>
          <p:cNvSpPr>
            <a:spLocks noChangeArrowheads="1"/>
          </p:cNvSpPr>
          <p:nvPr/>
        </p:nvSpPr>
        <p:spPr bwMode="auto">
          <a:xfrm>
            <a:off x="7198519" y="3776663"/>
            <a:ext cx="1459706" cy="800100"/>
          </a:xfrm>
          <a:prstGeom prst="rect">
            <a:avLst/>
          </a:prstGeom>
          <a:solidFill>
            <a:srgbClr val="ED6A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Link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33" name="TextBox 1"/>
          <p:cNvSpPr txBox="1">
            <a:spLocks noChangeArrowheads="1"/>
          </p:cNvSpPr>
          <p:nvPr/>
        </p:nvSpPr>
        <p:spPr bwMode="auto">
          <a:xfrm>
            <a:off x="466726" y="4720829"/>
            <a:ext cx="17561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OSI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34" name="TextBox 28"/>
          <p:cNvSpPr txBox="1">
            <a:spLocks noChangeArrowheads="1"/>
          </p:cNvSpPr>
          <p:nvPr/>
        </p:nvSpPr>
        <p:spPr bwMode="auto">
          <a:xfrm>
            <a:off x="2470548" y="4720829"/>
            <a:ext cx="444460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TCP/IP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35" name="TextBox 32"/>
          <p:cNvSpPr txBox="1">
            <a:spLocks noChangeArrowheads="1"/>
          </p:cNvSpPr>
          <p:nvPr/>
        </p:nvSpPr>
        <p:spPr bwMode="auto">
          <a:xfrm>
            <a:off x="7193756" y="4720829"/>
            <a:ext cx="14775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CSE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3943561" y="4171950"/>
            <a:ext cx="608200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WiFi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4551760" y="4171950"/>
            <a:ext cx="608200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Fiber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162059" y="4171950"/>
            <a:ext cx="656735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TD-LTE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5821978" y="4171950"/>
            <a:ext cx="580014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FDD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6397735" y="4171950"/>
            <a:ext cx="506700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…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4111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Putting All Together</a:t>
            </a:r>
            <a:endParaRPr kumimoji="1"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435280" cy="3771636"/>
          </a:xfrm>
        </p:spPr>
        <p:txBody>
          <a:bodyPr>
            <a:normAutofit fontScale="92500" lnSpcReduction="20000"/>
          </a:bodyPr>
          <a:lstStyle/>
          <a:p>
            <a:endParaRPr kumimoji="1" lang="en-US" altLang="zh-CN" sz="2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kumimoji="1"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The router-1 (gateway)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: I get a packet with my MAC as target address. Is it my IP? No… So I'll just forward it to next hop, by changing the target MAC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address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to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next hop's MAC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address (NAT: change source IP and source port as well)</a:t>
            </a:r>
          </a:p>
          <a:p>
            <a:endParaRPr kumimoji="1"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kumimoji="1"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kumimoji="1"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Router-2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: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I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connect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directly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to Baidu,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I'll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just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change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the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target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MAC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address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to Baidu</a:t>
            </a:r>
            <a:endParaRPr kumimoji="1" lang="zh-CN" altLang="en-US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kumimoji="1" lang="zh-CN" altLang="en-US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16416" y="1333501"/>
            <a:ext cx="72008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Data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83968" y="1333501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Target IP: Baidu's IP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00192" y="1333501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Source IP: Node-C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256" y="1333501"/>
            <a:ext cx="205172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Target MAC: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Gateway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23976" y="1333501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Source MAC: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Node-C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19120" y="3577580"/>
            <a:ext cx="72008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Data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86672" y="3577580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Target IP: Baidu's IP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02896" y="3577580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Source IP: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Router-1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960" y="3577580"/>
            <a:ext cx="205172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Target MAC: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Router-2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26680" y="3577580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Source MAC: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Router-1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31820" y="5173308"/>
            <a:ext cx="72008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Data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99372" y="5173308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Target IP: Baidu's IP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15596" y="5173308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Source IP: Router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7660" y="5173308"/>
            <a:ext cx="205172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Target MAC: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Baidu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39380" y="5173308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Source MAC: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Router-2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211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ARP Spoofing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201316"/>
            <a:ext cx="8064896" cy="419100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Construct spoofed ARP replies</a:t>
            </a:r>
          </a:p>
          <a:p>
            <a:r>
              <a:rPr lang="en-US" altLang="zh-TW" dirty="0"/>
              <a:t>A target computer could be convinced to send frames destined for computer A to instead go to computer B</a:t>
            </a:r>
          </a:p>
          <a:p>
            <a:r>
              <a:rPr lang="en-US" altLang="zh-TW" dirty="0"/>
              <a:t>Computer A will have no idea that this redirection took place</a:t>
            </a:r>
          </a:p>
          <a:p>
            <a:r>
              <a:rPr lang="en-US" altLang="zh-TW" dirty="0"/>
              <a:t>This process of updating a target computer's ARP cache is referred to as "</a:t>
            </a:r>
            <a:r>
              <a:rPr lang="en-US" altLang="zh-TW" dirty="0">
                <a:solidFill>
                  <a:schemeClr val="accent2"/>
                </a:solidFill>
              </a:rPr>
              <a:t>ARP poisoning</a:t>
            </a:r>
            <a:r>
              <a:rPr lang="en-US" altLang="zh-TW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653396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1060648" y="3369146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MAC:aa:aa:aa:aa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4032448" y="3369146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MAC:bb:bb:bb:bb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6928048" y="3369146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MAC:cc:cc:cc:cc</a:t>
            </a:r>
          </a:p>
        </p:txBody>
      </p:sp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4108648" y="1400646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switch</a:t>
            </a:r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4870648" y="1972146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 flipV="1">
            <a:off x="1822648" y="1654646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 flipV="1">
            <a:off x="1822648" y="1654646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5632648" y="1654646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 flipH="1" flipV="1">
            <a:off x="7842448" y="1654646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graphicFrame>
        <p:nvGraphicFramePr>
          <p:cNvPr id="22594" name="Group 66"/>
          <p:cNvGraphicFramePr>
            <a:graphicFrameLocks noGrp="1"/>
          </p:cNvGraphicFramePr>
          <p:nvPr>
            <p:extLst/>
          </p:nvPr>
        </p:nvGraphicFramePr>
        <p:xfrm>
          <a:off x="679648" y="4956646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bb:bb:bb:bb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596" name="Text Box 68"/>
          <p:cNvSpPr txBox="1">
            <a:spLocks noChangeArrowheads="1"/>
          </p:cNvSpPr>
          <p:nvPr/>
        </p:nvSpPr>
        <p:spPr bwMode="auto">
          <a:xfrm>
            <a:off x="1365448" y="4575647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ARP cache</a:t>
            </a:r>
          </a:p>
        </p:txBody>
      </p:sp>
      <p:graphicFrame>
        <p:nvGraphicFramePr>
          <p:cNvPr id="22597" name="Group 69"/>
          <p:cNvGraphicFramePr>
            <a:graphicFrameLocks noGrp="1"/>
          </p:cNvGraphicFramePr>
          <p:nvPr>
            <p:extLst/>
          </p:nvPr>
        </p:nvGraphicFramePr>
        <p:xfrm>
          <a:off x="3727648" y="4956646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aa:aa:aa:aa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608" name="Text Box 80"/>
          <p:cNvSpPr txBox="1">
            <a:spLocks noChangeArrowheads="1"/>
          </p:cNvSpPr>
          <p:nvPr/>
        </p:nvSpPr>
        <p:spPr bwMode="auto">
          <a:xfrm>
            <a:off x="4261048" y="4575647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ARP cache</a:t>
            </a:r>
          </a:p>
        </p:txBody>
      </p:sp>
      <p:grpSp>
        <p:nvGrpSpPr>
          <p:cNvPr id="22613" name="Group 85"/>
          <p:cNvGrpSpPr>
            <a:grpSpLocks/>
          </p:cNvGrpSpPr>
          <p:nvPr/>
        </p:nvGrpSpPr>
        <p:grpSpPr bwMode="auto">
          <a:xfrm>
            <a:off x="5940152" y="384646"/>
            <a:ext cx="1905000" cy="1079500"/>
            <a:chOff x="3696" y="240"/>
            <a:chExt cx="1200" cy="576"/>
          </a:xfrm>
        </p:grpSpPr>
        <p:sp>
          <p:nvSpPr>
            <p:cNvPr id="22610" name="Rectangle 82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Myriad Pro Light SemiCond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Myriad Pro Light SemiCond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Myriad Pro Light SemiCond"/>
                </a:rPr>
                <a:t>MAC:cc:cc:cc:cc</a:t>
              </a:r>
            </a:p>
          </p:txBody>
        </p:sp>
        <p:sp>
          <p:nvSpPr>
            <p:cNvPr id="22612" name="Line 84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endParaRPr>
            </a:p>
          </p:txBody>
        </p:sp>
      </p:grpSp>
      <p:grpSp>
        <p:nvGrpSpPr>
          <p:cNvPr id="22614" name="Group 86"/>
          <p:cNvGrpSpPr>
            <a:grpSpLocks/>
          </p:cNvGrpSpPr>
          <p:nvPr/>
        </p:nvGrpSpPr>
        <p:grpSpPr bwMode="auto">
          <a:xfrm rot="-5423267">
            <a:off x="162758" y="1869553"/>
            <a:ext cx="1587500" cy="1122686"/>
            <a:chOff x="3696" y="240"/>
            <a:chExt cx="1200" cy="576"/>
          </a:xfrm>
        </p:grpSpPr>
        <p:sp>
          <p:nvSpPr>
            <p:cNvPr id="22615" name="Rectangle 87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Myriad Pro Light SemiCond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Myriad Pro Light SemiCond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Myriad Pro Light SemiCond"/>
                </a:rPr>
                <a:t>MAC:cc:cc:cc:cc</a:t>
              </a:r>
              <a:endPara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endParaRPr>
            </a:p>
          </p:txBody>
        </p:sp>
        <p:sp>
          <p:nvSpPr>
            <p:cNvPr id="22616" name="Line 88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endParaRPr>
            </a:p>
          </p:txBody>
        </p:sp>
      </p:grpSp>
      <p:grpSp>
        <p:nvGrpSpPr>
          <p:cNvPr id="22617" name="Group 89"/>
          <p:cNvGrpSpPr>
            <a:grpSpLocks/>
          </p:cNvGrpSpPr>
          <p:nvPr/>
        </p:nvGrpSpPr>
        <p:grpSpPr bwMode="auto">
          <a:xfrm>
            <a:off x="1802904" y="384646"/>
            <a:ext cx="1905000" cy="1079500"/>
            <a:chOff x="3696" y="240"/>
            <a:chExt cx="1200" cy="576"/>
          </a:xfrm>
        </p:grpSpPr>
        <p:sp>
          <p:nvSpPr>
            <p:cNvPr id="22618" name="Rectangle 90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Myriad Pro Light SemiCond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Myriad Pro Light SemiCond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Myriad Pro Light SemiCond"/>
                </a:rPr>
                <a:t>MAC:cc:cc:cc:cc</a:t>
              </a:r>
            </a:p>
          </p:txBody>
        </p:sp>
        <p:sp>
          <p:nvSpPr>
            <p:cNvPr id="22619" name="Line 91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204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1060648" y="3361524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MAC:aa:aa:aa:aa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4032448" y="3361524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MAC:bb:bb:bb:bb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6928048" y="3361524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MAC:cc:cc:cc:cc</a:t>
            </a:r>
          </a:p>
        </p:txBody>
      </p:sp>
      <p:sp>
        <p:nvSpPr>
          <p:cNvPr id="23557" name="Oval 5"/>
          <p:cNvSpPr>
            <a:spLocks noChangeArrowheads="1"/>
          </p:cNvSpPr>
          <p:nvPr/>
        </p:nvSpPr>
        <p:spPr bwMode="auto">
          <a:xfrm>
            <a:off x="4108648" y="1393024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switch</a:t>
            </a:r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>
            <a:off x="4870648" y="1964524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 flipV="1">
            <a:off x="1822648" y="1647024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 flipV="1">
            <a:off x="1822648" y="1647024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5632648" y="1647024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 flipH="1" flipV="1">
            <a:off x="7842448" y="1647024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graphicFrame>
        <p:nvGraphicFramePr>
          <p:cNvPr id="23563" name="Group 11"/>
          <p:cNvGraphicFramePr>
            <a:graphicFrameLocks noGrp="1"/>
          </p:cNvGraphicFramePr>
          <p:nvPr>
            <p:extLst/>
          </p:nvPr>
        </p:nvGraphicFramePr>
        <p:xfrm>
          <a:off x="679648" y="4949024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574" name="Text Box 22"/>
          <p:cNvSpPr txBox="1">
            <a:spLocks noChangeArrowheads="1"/>
          </p:cNvSpPr>
          <p:nvPr/>
        </p:nvSpPr>
        <p:spPr bwMode="auto">
          <a:xfrm>
            <a:off x="1365448" y="4568025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ARP cache</a:t>
            </a:r>
          </a:p>
        </p:txBody>
      </p:sp>
      <p:graphicFrame>
        <p:nvGraphicFramePr>
          <p:cNvPr id="23575" name="Group 23"/>
          <p:cNvGraphicFramePr>
            <a:graphicFrameLocks noGrp="1"/>
          </p:cNvGraphicFramePr>
          <p:nvPr>
            <p:extLst/>
          </p:nvPr>
        </p:nvGraphicFramePr>
        <p:xfrm>
          <a:off x="3727648" y="4949024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aa:aa:aa:aa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586" name="Text Box 34"/>
          <p:cNvSpPr txBox="1">
            <a:spLocks noChangeArrowheads="1"/>
          </p:cNvSpPr>
          <p:nvPr/>
        </p:nvSpPr>
        <p:spPr bwMode="auto">
          <a:xfrm>
            <a:off x="4261048" y="4568025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ARP cache</a:t>
            </a:r>
          </a:p>
        </p:txBody>
      </p:sp>
      <p:sp>
        <p:nvSpPr>
          <p:cNvPr id="23596" name="Text Box 44"/>
          <p:cNvSpPr txBox="1">
            <a:spLocks noChangeArrowheads="1"/>
          </p:cNvSpPr>
          <p:nvPr/>
        </p:nvSpPr>
        <p:spPr bwMode="auto">
          <a:xfrm>
            <a:off x="924327" y="4262191"/>
            <a:ext cx="24208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A's cache is poisoned</a:t>
            </a:r>
          </a:p>
        </p:txBody>
      </p:sp>
    </p:spTree>
    <p:extLst>
      <p:ext uri="{BB962C8B-B14F-4D97-AF65-F5344CB8AC3E}">
        <p14:creationId xmlns:p14="http://schemas.microsoft.com/office/powerpoint/2010/main" val="1152674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ARP Spoofing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sz="2400" dirty="0"/>
              <a:t>Now all the packets that A intends to send to B will go to the hacker's machine</a:t>
            </a:r>
          </a:p>
          <a:p>
            <a:r>
              <a:rPr lang="en-US" altLang="zh-TW" sz="2400" dirty="0"/>
              <a:t>Cache entry would expire, so it needs to be updated by sending the ARP reply again</a:t>
            </a:r>
          </a:p>
          <a:p>
            <a:pPr lvl="1"/>
            <a:r>
              <a:rPr lang="en-US" altLang="zh-TW" sz="2000" dirty="0"/>
              <a:t>How often?</a:t>
            </a:r>
          </a:p>
          <a:p>
            <a:pPr lvl="1"/>
            <a:r>
              <a:rPr lang="en-US" altLang="zh-TW" sz="2000" dirty="0"/>
              <a:t> depends on the particular system</a:t>
            </a:r>
          </a:p>
          <a:p>
            <a:pPr lvl="1"/>
            <a:r>
              <a:rPr lang="en-US" altLang="zh-TW" sz="2000" dirty="0"/>
              <a:t>Usually every 40s should be sufficient</a:t>
            </a:r>
          </a:p>
          <a:p>
            <a:r>
              <a:rPr lang="en-US" altLang="zh-TW" sz="2400" dirty="0"/>
              <a:t>In addition the hacker may not want his Ethernet driver talk too much</a:t>
            </a:r>
          </a:p>
          <a:p>
            <a:pPr lvl="1"/>
            <a:r>
              <a:rPr lang="en-US" altLang="zh-TW" sz="2000" dirty="0"/>
              <a:t>Accomplish with </a:t>
            </a:r>
            <a:r>
              <a:rPr lang="en-US" altLang="zh-TW" sz="2000" dirty="0" err="1">
                <a:solidFill>
                  <a:srgbClr val="FF0000"/>
                </a:solidFill>
              </a:rPr>
              <a:t>ifconfig</a:t>
            </a:r>
            <a:r>
              <a:rPr lang="en-US" altLang="zh-TW" sz="2000" dirty="0">
                <a:solidFill>
                  <a:srgbClr val="FF0000"/>
                </a:solidFill>
              </a:rPr>
              <a:t> -</a:t>
            </a:r>
            <a:r>
              <a:rPr lang="en-US" altLang="zh-TW" sz="2000" dirty="0" err="1">
                <a:solidFill>
                  <a:srgbClr val="FF0000"/>
                </a:solidFill>
              </a:rPr>
              <a:t>arp</a:t>
            </a:r>
            <a:endParaRPr lang="en-US" altLang="zh-TW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970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Man-in-the-Middle Attack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tabLst>
                <a:tab pos="1612900" algn="l"/>
              </a:tabLst>
            </a:pPr>
            <a:r>
              <a:rPr lang="en-US" altLang="zh-TW" sz="2400" dirty="0"/>
              <a:t>A hacker inserts his computer between the communications path of two target computers</a:t>
            </a:r>
          </a:p>
          <a:p>
            <a:pPr>
              <a:tabLst>
                <a:tab pos="1612900" algn="l"/>
              </a:tabLst>
            </a:pPr>
            <a:r>
              <a:rPr lang="en-US" altLang="zh-TW" sz="2400" dirty="0"/>
              <a:t>The hacker will forward frames between the two target computers so communications are not interrupted</a:t>
            </a:r>
          </a:p>
          <a:p>
            <a:pPr>
              <a:tabLst>
                <a:tab pos="1612900" algn="l"/>
              </a:tabLst>
            </a:pPr>
            <a:r>
              <a:rPr lang="en-US" altLang="zh-TW" sz="2400" dirty="0"/>
              <a:t>E.g., Hunt, Ettercap</a:t>
            </a:r>
            <a:r>
              <a:rPr lang="en-US" altLang="zh-CN" sz="2400" dirty="0"/>
              <a:t>,</a:t>
            </a:r>
            <a:r>
              <a:rPr lang="en-US" altLang="zh-TW" sz="2400" dirty="0"/>
              <a:t> etc</a:t>
            </a:r>
            <a:r>
              <a:rPr lang="en-US" altLang="zh-CN" sz="2400" dirty="0"/>
              <a:t>.</a:t>
            </a:r>
            <a:endParaRPr lang="en-US" altLang="zh-TW" sz="2400" dirty="0"/>
          </a:p>
          <a:p>
            <a:pPr lvl="1">
              <a:tabLst>
                <a:tab pos="1612900" algn="l"/>
              </a:tabLst>
            </a:pPr>
            <a:r>
              <a:rPr lang="en-US" altLang="zh-TW" sz="2000" dirty="0"/>
              <a:t>Can be obtained easily in many web archives</a:t>
            </a:r>
          </a:p>
        </p:txBody>
      </p:sp>
    </p:spTree>
    <p:extLst>
      <p:ext uri="{BB962C8B-B14F-4D97-AF65-F5344CB8AC3E}">
        <p14:creationId xmlns:p14="http://schemas.microsoft.com/office/powerpoint/2010/main" val="3460096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Man-in-the-Middle Attack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609600" indent="-609600"/>
            <a:r>
              <a:rPr lang="en-US" altLang="zh-TW" dirty="0"/>
              <a:t>The attack is performed as follows:</a:t>
            </a:r>
          </a:p>
          <a:p>
            <a:pPr marL="990600" lvl="1" indent="-533400"/>
            <a:r>
              <a:rPr lang="en-US" altLang="zh-TW" dirty="0"/>
              <a:t>Suppose X is the hacker's computer</a:t>
            </a:r>
          </a:p>
          <a:p>
            <a:pPr marL="990600" lvl="1" indent="-533400"/>
            <a:r>
              <a:rPr lang="en-US" altLang="zh-TW" dirty="0"/>
              <a:t>T1 and T2 are the targets</a:t>
            </a:r>
          </a:p>
          <a:p>
            <a:pPr marL="990600" lvl="1" indent="-533400">
              <a:buFontTx/>
              <a:buAutoNum type="arabicPeriod"/>
            </a:pPr>
            <a:r>
              <a:rPr lang="en-US" altLang="zh-TW" dirty="0"/>
              <a:t>X poisons the ARP cache of T1 and T2</a:t>
            </a:r>
          </a:p>
          <a:p>
            <a:pPr marL="990600" lvl="1" indent="-533400">
              <a:buFontTx/>
              <a:buAutoNum type="arabicPeriod"/>
            </a:pPr>
            <a:r>
              <a:rPr lang="en-US" altLang="zh-TW" dirty="0"/>
              <a:t>T1 associates T2's IP with X's MAC</a:t>
            </a:r>
          </a:p>
          <a:p>
            <a:pPr marL="990600" lvl="1" indent="-533400">
              <a:buFontTx/>
              <a:buAutoNum type="arabicPeriod"/>
            </a:pPr>
            <a:r>
              <a:rPr lang="en-US" altLang="zh-TW" dirty="0"/>
              <a:t>T2 associates T1's IP with X's MAC</a:t>
            </a:r>
          </a:p>
          <a:p>
            <a:pPr marL="990600" lvl="1" indent="-533400">
              <a:buFontTx/>
              <a:buAutoNum type="arabicPeriod"/>
            </a:pPr>
            <a:r>
              <a:rPr lang="en-US" altLang="zh-TW" dirty="0"/>
              <a:t>All of T1 and T2's traffic will then go to X first, instead of directly to each other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6017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MAC:aa:aa:aa:aa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MAC:bb:bb:bb:bb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MAC:cc:cc:cc:cc</a:t>
            </a:r>
          </a:p>
        </p:txBody>
      </p:sp>
      <p:sp>
        <p:nvSpPr>
          <p:cNvPr id="27653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switch</a:t>
            </a:r>
          </a:p>
        </p:txBody>
      </p:sp>
      <p:sp>
        <p:nvSpPr>
          <p:cNvPr id="27654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655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27659" name="Group 11"/>
          <p:cNvGraphicFramePr>
            <a:graphicFrameLocks noGrp="1"/>
          </p:cNvGraphicFramePr>
          <p:nvPr>
            <p:extLst/>
          </p:nvPr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bb:bb:bb:bb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670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graphicFrame>
        <p:nvGraphicFramePr>
          <p:cNvPr id="27671" name="Group 23"/>
          <p:cNvGraphicFramePr>
            <a:graphicFrameLocks noGrp="1"/>
          </p:cNvGraphicFramePr>
          <p:nvPr>
            <p:extLst/>
          </p:nvPr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aa:aa:aa:aa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682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grpSp>
        <p:nvGrpSpPr>
          <p:cNvPr id="27683" name="Group 35"/>
          <p:cNvGrpSpPr>
            <a:grpSpLocks/>
          </p:cNvGrpSpPr>
          <p:nvPr/>
        </p:nvGrpSpPr>
        <p:grpSpPr bwMode="auto">
          <a:xfrm>
            <a:off x="5867400" y="49808"/>
            <a:ext cx="1905000" cy="1079500"/>
            <a:chOff x="3696" y="240"/>
            <a:chExt cx="1200" cy="576"/>
          </a:xfrm>
        </p:grpSpPr>
        <p:sp>
          <p:nvSpPr>
            <p:cNvPr id="27684" name="Rectangle 36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MAC:cc:cc:cc:cc</a:t>
              </a:r>
            </a:p>
          </p:txBody>
        </p:sp>
        <p:sp>
          <p:nvSpPr>
            <p:cNvPr id="27685" name="Line 37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7686" name="Group 38"/>
          <p:cNvGrpSpPr>
            <a:grpSpLocks/>
          </p:cNvGrpSpPr>
          <p:nvPr/>
        </p:nvGrpSpPr>
        <p:grpSpPr bwMode="auto">
          <a:xfrm rot="-5423267">
            <a:off x="-107950" y="1670050"/>
            <a:ext cx="1587500" cy="914400"/>
            <a:chOff x="3696" y="240"/>
            <a:chExt cx="1200" cy="576"/>
          </a:xfrm>
        </p:grpSpPr>
        <p:sp>
          <p:nvSpPr>
            <p:cNvPr id="27687" name="Rectangle 39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MAC:cc:cc:cc:cc</a:t>
              </a:r>
            </a:p>
          </p:txBody>
        </p:sp>
        <p:sp>
          <p:nvSpPr>
            <p:cNvPr id="27688" name="Line 40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7689" name="Group 41"/>
          <p:cNvGrpSpPr>
            <a:grpSpLocks/>
          </p:cNvGrpSpPr>
          <p:nvPr/>
        </p:nvGrpSpPr>
        <p:grpSpPr bwMode="auto">
          <a:xfrm>
            <a:off x="1371600" y="49808"/>
            <a:ext cx="1905000" cy="1079500"/>
            <a:chOff x="3696" y="240"/>
            <a:chExt cx="1200" cy="576"/>
          </a:xfrm>
        </p:grpSpPr>
        <p:sp>
          <p:nvSpPr>
            <p:cNvPr id="27690" name="Rectangle 42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MAC:cc:cc:cc:cc</a:t>
              </a:r>
              <a:endPara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691" name="Line 43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91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MAC:aa:aa:aa:aa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MAC:bb:bb:bb:bb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MAC:cc:cc:cc:cc</a:t>
            </a:r>
          </a:p>
        </p:txBody>
      </p:sp>
      <p:sp>
        <p:nvSpPr>
          <p:cNvPr id="30725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switch</a:t>
            </a:r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729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0731" name="Group 11"/>
          <p:cNvGraphicFramePr>
            <a:graphicFrameLocks noGrp="1"/>
          </p:cNvGraphicFramePr>
          <p:nvPr>
            <p:extLst/>
          </p:nvPr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742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graphicFrame>
        <p:nvGraphicFramePr>
          <p:cNvPr id="30743" name="Group 23"/>
          <p:cNvGraphicFramePr>
            <a:graphicFrameLocks noGrp="1"/>
          </p:cNvGraphicFramePr>
          <p:nvPr>
            <p:extLst/>
          </p:nvPr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aa:aa:aa:aa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754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sp>
        <p:nvSpPr>
          <p:cNvPr id="30755" name="Text Box 35"/>
          <p:cNvSpPr txBox="1">
            <a:spLocks noChangeArrowheads="1"/>
          </p:cNvSpPr>
          <p:nvPr/>
        </p:nvSpPr>
        <p:spPr bwMode="auto">
          <a:xfrm>
            <a:off x="212725" y="5177896"/>
            <a:ext cx="2398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T1's cache is poisoned</a:t>
            </a:r>
          </a:p>
        </p:txBody>
      </p:sp>
    </p:spTree>
    <p:extLst>
      <p:ext uri="{BB962C8B-B14F-4D97-AF65-F5344CB8AC3E}">
        <p14:creationId xmlns:p14="http://schemas.microsoft.com/office/powerpoint/2010/main" val="3063275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MAC:aa:aa:aa:aa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MAC:bb:bb:bb:bb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MAC:cc:cc:cc:cc</a:t>
            </a:r>
          </a:p>
        </p:txBody>
      </p:sp>
      <p:sp>
        <p:nvSpPr>
          <p:cNvPr id="31749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switch</a:t>
            </a:r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1755" name="Group 11"/>
          <p:cNvGraphicFramePr>
            <a:graphicFrameLocks noGrp="1"/>
          </p:cNvGraphicFramePr>
          <p:nvPr>
            <p:extLst/>
          </p:nvPr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766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graphicFrame>
        <p:nvGraphicFramePr>
          <p:cNvPr id="31767" name="Group 23"/>
          <p:cNvGraphicFramePr>
            <a:graphicFrameLocks noGrp="1"/>
          </p:cNvGraphicFramePr>
          <p:nvPr>
            <p:extLst/>
          </p:nvPr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aa:aa:aa:aa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778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grpSp>
        <p:nvGrpSpPr>
          <p:cNvPr id="31779" name="Group 35"/>
          <p:cNvGrpSpPr>
            <a:grpSpLocks/>
          </p:cNvGrpSpPr>
          <p:nvPr/>
        </p:nvGrpSpPr>
        <p:grpSpPr bwMode="auto">
          <a:xfrm>
            <a:off x="5867400" y="49808"/>
            <a:ext cx="1905000" cy="1079500"/>
            <a:chOff x="3696" y="240"/>
            <a:chExt cx="1200" cy="576"/>
          </a:xfrm>
        </p:grpSpPr>
        <p:sp>
          <p:nvSpPr>
            <p:cNvPr id="31780" name="Rectangle 36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Forged ARP replies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IP:10.0.0.1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MAC:cc:cc:cc:cc</a:t>
              </a:r>
              <a:endPara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81" name="Line 37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1788" name="Group 44"/>
          <p:cNvGrpSpPr>
            <a:grpSpLocks/>
          </p:cNvGrpSpPr>
          <p:nvPr/>
        </p:nvGrpSpPr>
        <p:grpSpPr bwMode="auto">
          <a:xfrm rot="-5423267">
            <a:off x="2635250" y="1733550"/>
            <a:ext cx="1587500" cy="914400"/>
            <a:chOff x="3696" y="240"/>
            <a:chExt cx="1200" cy="576"/>
          </a:xfrm>
        </p:grpSpPr>
        <p:sp>
          <p:nvSpPr>
            <p:cNvPr id="31789" name="Rectangle 45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Forged ARP replies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IP:10.0.0.1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MAC:cc:cc:cc:cc</a:t>
              </a:r>
              <a:endPara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90" name="Line 46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83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47664" y="409228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Src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IP: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192.168.1.2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47664" y="625252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Dst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IP: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173.194.72.104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47664" y="841276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Src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Port: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54321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47664" y="1057300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Dst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Port: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80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47664" y="1273324"/>
            <a:ext cx="1512168" cy="64807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Data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36096" y="409228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Src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IP: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202.120.40.85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36096" y="625252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Dst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IP: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173.194.72.104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36096" y="841276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Src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Port: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60001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36096" y="1057300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Dst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Port: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80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36096" y="1273324"/>
            <a:ext cx="1512168" cy="64807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Data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14" name="八边形 13"/>
          <p:cNvSpPr/>
          <p:nvPr/>
        </p:nvSpPr>
        <p:spPr>
          <a:xfrm>
            <a:off x="3635896" y="1993404"/>
            <a:ext cx="1296144" cy="1296144"/>
          </a:xfrm>
          <a:prstGeom prst="oc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Netgate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11760" y="2477715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192.168.1.1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88024" y="2477715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202.120.40.85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右箭头 16"/>
          <p:cNvSpPr/>
          <p:nvPr/>
        </p:nvSpPr>
        <p:spPr>
          <a:xfrm rot="2638149">
            <a:off x="3146917" y="1659303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右箭头 17"/>
          <p:cNvSpPr/>
          <p:nvPr/>
        </p:nvSpPr>
        <p:spPr>
          <a:xfrm rot="19255541">
            <a:off x="4667027" y="1720094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右箭头 19"/>
          <p:cNvSpPr/>
          <p:nvPr/>
        </p:nvSpPr>
        <p:spPr>
          <a:xfrm rot="19255541">
            <a:off x="918770" y="1648086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右箭头 20"/>
          <p:cNvSpPr/>
          <p:nvPr/>
        </p:nvSpPr>
        <p:spPr>
          <a:xfrm rot="2638149">
            <a:off x="6975384" y="1731311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2" name="图片 21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156" y="1921396"/>
            <a:ext cx="1489348" cy="148934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300192" y="2477715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173.194.72.104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547664" y="3577580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Src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IP: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173.194.72.104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547664" y="3793604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Dst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IP: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192.168.1.2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547664" y="4009628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Src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Port: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80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47664" y="4225652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Dst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Port: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54321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47664" y="4441676"/>
            <a:ext cx="1512168" cy="64807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Data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436096" y="3793604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Dst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IP: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202.120.40.85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436096" y="3577580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Src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IP: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173.194.72.104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436096" y="4009628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Src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Port: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80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436096" y="4225652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Dst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Port: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60001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436096" y="4441676"/>
            <a:ext cx="1512168" cy="64807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Data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6" name="右箭头 35"/>
          <p:cNvSpPr/>
          <p:nvPr/>
        </p:nvSpPr>
        <p:spPr>
          <a:xfrm rot="8191984">
            <a:off x="3075833" y="3242432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右箭头 36"/>
          <p:cNvSpPr/>
          <p:nvPr/>
        </p:nvSpPr>
        <p:spPr>
          <a:xfrm rot="8191984">
            <a:off x="6964263" y="3098416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右箭头 37"/>
          <p:cNvSpPr/>
          <p:nvPr/>
        </p:nvSpPr>
        <p:spPr>
          <a:xfrm rot="13155958">
            <a:off x="4810776" y="3160733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右箭头 38"/>
          <p:cNvSpPr/>
          <p:nvPr/>
        </p:nvSpPr>
        <p:spPr>
          <a:xfrm rot="13155958">
            <a:off x="922344" y="3232743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41" name="表格 40"/>
          <p:cNvGraphicFramePr>
            <a:graphicFrameLocks noGrp="1"/>
          </p:cNvGraphicFramePr>
          <p:nvPr>
            <p:extLst/>
          </p:nvPr>
        </p:nvGraphicFramePr>
        <p:xfrm>
          <a:off x="3275856" y="3577580"/>
          <a:ext cx="2016225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Src</a:t>
                      </a:r>
                      <a:r>
                        <a:rPr lang="zh-CN" altLang="en-US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 </a:t>
                      </a:r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IP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Src</a:t>
                      </a:r>
                      <a:r>
                        <a:rPr lang="zh-CN" altLang="en-US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 </a:t>
                      </a:r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Port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NAT</a:t>
                      </a:r>
                      <a:r>
                        <a:rPr lang="zh-CN" altLang="en-US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 </a:t>
                      </a:r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Port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192.168.1.2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54321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60001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192.168.1.2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12345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60002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...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9428"/>
            <a:ext cx="1465061" cy="901576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683568" y="2477715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192.168.1.2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130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MAC:aa:aa:aa:aa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MAC:bb:bb:bb:bb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MAC:cc:cc:cc:cc</a:t>
            </a:r>
          </a:p>
        </p:txBody>
      </p:sp>
      <p:sp>
        <p:nvSpPr>
          <p:cNvPr id="32773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switch</a:t>
            </a:r>
          </a:p>
        </p:txBody>
      </p:sp>
      <p:sp>
        <p:nvSpPr>
          <p:cNvPr id="32774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2779" name="Group 11"/>
          <p:cNvGraphicFramePr>
            <a:graphicFrameLocks noGrp="1"/>
          </p:cNvGraphicFramePr>
          <p:nvPr>
            <p:extLst/>
          </p:nvPr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790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graphicFrame>
        <p:nvGraphicFramePr>
          <p:cNvPr id="32791" name="Group 23"/>
          <p:cNvGraphicFramePr>
            <a:graphicFrameLocks noGrp="1"/>
          </p:cNvGraphicFramePr>
          <p:nvPr>
            <p:extLst/>
          </p:nvPr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802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sp>
        <p:nvSpPr>
          <p:cNvPr id="32803" name="Text Box 35"/>
          <p:cNvSpPr txBox="1">
            <a:spLocks noChangeArrowheads="1"/>
          </p:cNvSpPr>
          <p:nvPr/>
        </p:nvSpPr>
        <p:spPr bwMode="auto">
          <a:xfrm>
            <a:off x="3200400" y="5207000"/>
            <a:ext cx="2398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T2's cache is poisoned</a:t>
            </a:r>
          </a:p>
        </p:txBody>
      </p:sp>
    </p:spTree>
    <p:extLst>
      <p:ext uri="{BB962C8B-B14F-4D97-AF65-F5344CB8AC3E}">
        <p14:creationId xmlns:p14="http://schemas.microsoft.com/office/powerpoint/2010/main" val="1838039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MAC:aa:aa:aa:aa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MAC:bb:bb:bb:bb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MAC:cc:cc:cc:cc</a:t>
            </a:r>
          </a:p>
        </p:txBody>
      </p:sp>
      <p:sp>
        <p:nvSpPr>
          <p:cNvPr id="34821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switch</a:t>
            </a:r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4827" name="Group 11"/>
          <p:cNvGraphicFramePr>
            <a:graphicFrameLocks noGrp="1"/>
          </p:cNvGraphicFramePr>
          <p:nvPr>
            <p:extLst/>
          </p:nvPr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838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graphicFrame>
        <p:nvGraphicFramePr>
          <p:cNvPr id="34839" name="Group 23"/>
          <p:cNvGraphicFramePr>
            <a:graphicFrameLocks noGrp="1"/>
          </p:cNvGraphicFramePr>
          <p:nvPr>
            <p:extLst/>
          </p:nvPr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850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sp>
        <p:nvSpPr>
          <p:cNvPr id="34854" name="Line 38"/>
          <p:cNvSpPr>
            <a:spLocks noChangeShapeType="1"/>
          </p:cNvSpPr>
          <p:nvPr/>
        </p:nvSpPr>
        <p:spPr bwMode="auto">
          <a:xfrm flipV="1">
            <a:off x="914400" y="444500"/>
            <a:ext cx="0" cy="2286000"/>
          </a:xfrm>
          <a:prstGeom prst="line">
            <a:avLst/>
          </a:prstGeom>
          <a:noFill/>
          <a:ln w="38100">
            <a:solidFill>
              <a:srgbClr val="3333CC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58" name="Line 42"/>
          <p:cNvSpPr>
            <a:spLocks noChangeShapeType="1"/>
          </p:cNvSpPr>
          <p:nvPr/>
        </p:nvSpPr>
        <p:spPr bwMode="auto">
          <a:xfrm>
            <a:off x="914400" y="444500"/>
            <a:ext cx="7162800" cy="0"/>
          </a:xfrm>
          <a:prstGeom prst="line">
            <a:avLst/>
          </a:prstGeom>
          <a:noFill/>
          <a:ln w="38100">
            <a:solidFill>
              <a:srgbClr val="3333CC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59" name="Line 43"/>
          <p:cNvSpPr>
            <a:spLocks noChangeShapeType="1"/>
          </p:cNvSpPr>
          <p:nvPr/>
        </p:nvSpPr>
        <p:spPr bwMode="auto">
          <a:xfrm>
            <a:off x="8077200" y="444500"/>
            <a:ext cx="0" cy="2286000"/>
          </a:xfrm>
          <a:prstGeom prst="line">
            <a:avLst/>
          </a:prstGeom>
          <a:noFill/>
          <a:ln w="38100">
            <a:solidFill>
              <a:srgbClr val="3333CC"/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60" name="Text Box 44"/>
          <p:cNvSpPr txBox="1">
            <a:spLocks noChangeArrowheads="1"/>
          </p:cNvSpPr>
          <p:nvPr/>
        </p:nvSpPr>
        <p:spPr bwMode="auto">
          <a:xfrm>
            <a:off x="2743201" y="0"/>
            <a:ext cx="33826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Message intended to send to T2</a:t>
            </a:r>
          </a:p>
        </p:txBody>
      </p:sp>
      <p:sp>
        <p:nvSpPr>
          <p:cNvPr id="34862" name="Line 46"/>
          <p:cNvSpPr>
            <a:spLocks noChangeShapeType="1"/>
          </p:cNvSpPr>
          <p:nvPr/>
        </p:nvSpPr>
        <p:spPr bwMode="auto">
          <a:xfrm flipV="1">
            <a:off x="6934200" y="1651000"/>
            <a:ext cx="0" cy="1206500"/>
          </a:xfrm>
          <a:prstGeom prst="line">
            <a:avLst/>
          </a:prstGeom>
          <a:noFill/>
          <a:ln w="38100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64" name="Line 48"/>
          <p:cNvSpPr>
            <a:spLocks noChangeShapeType="1"/>
          </p:cNvSpPr>
          <p:nvPr/>
        </p:nvSpPr>
        <p:spPr bwMode="auto">
          <a:xfrm flipH="1">
            <a:off x="5029200" y="1651000"/>
            <a:ext cx="1905000" cy="0"/>
          </a:xfrm>
          <a:prstGeom prst="line">
            <a:avLst/>
          </a:prstGeom>
          <a:noFill/>
          <a:ln w="38100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65" name="Line 49"/>
          <p:cNvSpPr>
            <a:spLocks noChangeShapeType="1"/>
          </p:cNvSpPr>
          <p:nvPr/>
        </p:nvSpPr>
        <p:spPr bwMode="auto">
          <a:xfrm>
            <a:off x="5029200" y="1651000"/>
            <a:ext cx="0" cy="1143000"/>
          </a:xfrm>
          <a:prstGeom prst="line">
            <a:avLst/>
          </a:prstGeom>
          <a:noFill/>
          <a:ln w="38100">
            <a:solidFill>
              <a:srgbClr val="FF00FF"/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66" name="Text Box 50"/>
          <p:cNvSpPr txBox="1">
            <a:spLocks noChangeArrowheads="1"/>
          </p:cNvSpPr>
          <p:nvPr/>
        </p:nvSpPr>
        <p:spPr bwMode="auto">
          <a:xfrm>
            <a:off x="5181600" y="1841500"/>
            <a:ext cx="124906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Hacker will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relay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1470106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MAC:aa:aa:aa:aa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MAC:bb:bb:bb:bb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MAC:cc:cc:cc:cc</a:t>
            </a:r>
          </a:p>
        </p:txBody>
      </p:sp>
      <p:sp>
        <p:nvSpPr>
          <p:cNvPr id="35845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switch</a:t>
            </a:r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50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5851" name="Group 11"/>
          <p:cNvGraphicFramePr>
            <a:graphicFrameLocks noGrp="1"/>
          </p:cNvGraphicFramePr>
          <p:nvPr>
            <p:extLst/>
          </p:nvPr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862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graphicFrame>
        <p:nvGraphicFramePr>
          <p:cNvPr id="35863" name="Group 23"/>
          <p:cNvGraphicFramePr>
            <a:graphicFrameLocks noGrp="1"/>
          </p:cNvGraphicFramePr>
          <p:nvPr>
            <p:extLst/>
          </p:nvPr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874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sp>
        <p:nvSpPr>
          <p:cNvPr id="35875" name="Line 35"/>
          <p:cNvSpPr>
            <a:spLocks noChangeShapeType="1"/>
          </p:cNvSpPr>
          <p:nvPr/>
        </p:nvSpPr>
        <p:spPr bwMode="auto">
          <a:xfrm flipV="1">
            <a:off x="914400" y="444500"/>
            <a:ext cx="0" cy="2286000"/>
          </a:xfrm>
          <a:prstGeom prst="line">
            <a:avLst/>
          </a:prstGeom>
          <a:noFill/>
          <a:ln w="38100">
            <a:solidFill>
              <a:srgbClr val="FF00FF"/>
            </a:solidFill>
            <a:prstDash val="dash"/>
            <a:round/>
            <a:headEnd type="triangle" w="lg" len="lg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76" name="Line 36"/>
          <p:cNvSpPr>
            <a:spLocks noChangeShapeType="1"/>
          </p:cNvSpPr>
          <p:nvPr/>
        </p:nvSpPr>
        <p:spPr bwMode="auto">
          <a:xfrm>
            <a:off x="914400" y="444500"/>
            <a:ext cx="7162800" cy="0"/>
          </a:xfrm>
          <a:prstGeom prst="line">
            <a:avLst/>
          </a:prstGeom>
          <a:noFill/>
          <a:ln w="38100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77" name="Line 37"/>
          <p:cNvSpPr>
            <a:spLocks noChangeShapeType="1"/>
          </p:cNvSpPr>
          <p:nvPr/>
        </p:nvSpPr>
        <p:spPr bwMode="auto">
          <a:xfrm>
            <a:off x="8077200" y="444500"/>
            <a:ext cx="0" cy="2286000"/>
          </a:xfrm>
          <a:prstGeom prst="line">
            <a:avLst/>
          </a:prstGeom>
          <a:noFill/>
          <a:ln w="38100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78" name="Text Box 38"/>
          <p:cNvSpPr txBox="1">
            <a:spLocks noChangeArrowheads="1"/>
          </p:cNvSpPr>
          <p:nvPr/>
        </p:nvSpPr>
        <p:spPr bwMode="auto">
          <a:xfrm>
            <a:off x="2743201" y="0"/>
            <a:ext cx="30957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Hacker will relay the message</a:t>
            </a:r>
          </a:p>
        </p:txBody>
      </p:sp>
      <p:sp>
        <p:nvSpPr>
          <p:cNvPr id="35879" name="Line 39"/>
          <p:cNvSpPr>
            <a:spLocks noChangeShapeType="1"/>
          </p:cNvSpPr>
          <p:nvPr/>
        </p:nvSpPr>
        <p:spPr bwMode="auto">
          <a:xfrm flipV="1">
            <a:off x="6934200" y="1651000"/>
            <a:ext cx="0" cy="12065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 type="triangle" w="lg" len="lg"/>
            <a:tailEnd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82" name="Text Box 42"/>
          <p:cNvSpPr txBox="1">
            <a:spLocks noChangeArrowheads="1"/>
          </p:cNvSpPr>
          <p:nvPr/>
        </p:nvSpPr>
        <p:spPr bwMode="auto">
          <a:xfrm>
            <a:off x="5181600" y="1841500"/>
            <a:ext cx="133562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Message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intended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send to T1</a:t>
            </a:r>
          </a:p>
        </p:txBody>
      </p:sp>
      <p:sp>
        <p:nvSpPr>
          <p:cNvPr id="35883" name="Line 43"/>
          <p:cNvSpPr>
            <a:spLocks noChangeShapeType="1"/>
          </p:cNvSpPr>
          <p:nvPr/>
        </p:nvSpPr>
        <p:spPr bwMode="auto">
          <a:xfrm>
            <a:off x="5029200" y="1651000"/>
            <a:ext cx="0" cy="12065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Line 48"/>
          <p:cNvSpPr>
            <a:spLocks noChangeShapeType="1"/>
          </p:cNvSpPr>
          <p:nvPr/>
        </p:nvSpPr>
        <p:spPr bwMode="auto">
          <a:xfrm flipH="1">
            <a:off x="5029200" y="1651000"/>
            <a:ext cx="19050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047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Defenses against ARP Spoofing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70000"/>
            <a:ext cx="7772400" cy="39370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No Universal defense (!)</a:t>
            </a:r>
          </a:p>
          <a:p>
            <a:r>
              <a:rPr lang="en-US" altLang="zh-TW" dirty="0"/>
              <a:t>Use static ARP entries</a:t>
            </a:r>
          </a:p>
          <a:p>
            <a:pPr lvl="1"/>
            <a:r>
              <a:rPr lang="en-US" altLang="zh-TW" dirty="0"/>
              <a:t>Cannot be updated</a:t>
            </a:r>
          </a:p>
          <a:p>
            <a:pPr lvl="1"/>
            <a:r>
              <a:rPr lang="en-US" altLang="zh-TW" dirty="0"/>
              <a:t>Spoofed ARP replies are ignored</a:t>
            </a:r>
          </a:p>
          <a:p>
            <a:pPr lvl="1"/>
            <a:r>
              <a:rPr lang="en-US" altLang="zh-TW" dirty="0"/>
              <a:t>ARP table needs a static entry for each machine on the network</a:t>
            </a:r>
          </a:p>
          <a:p>
            <a:pPr lvl="1"/>
            <a:r>
              <a:rPr lang="en-US" altLang="zh-TW" dirty="0"/>
              <a:t>Large overhead</a:t>
            </a:r>
          </a:p>
          <a:p>
            <a:pPr lvl="2"/>
            <a:r>
              <a:rPr lang="en-US" altLang="zh-TW" dirty="0"/>
              <a:t>Deploying these tables</a:t>
            </a:r>
          </a:p>
          <a:p>
            <a:pPr lvl="2"/>
            <a:r>
              <a:rPr lang="en-US" altLang="zh-TW" dirty="0"/>
              <a:t>Keep the table up-to-date</a:t>
            </a:r>
          </a:p>
        </p:txBody>
      </p:sp>
    </p:spTree>
    <p:extLst>
      <p:ext uri="{BB962C8B-B14F-4D97-AF65-F5344CB8AC3E}">
        <p14:creationId xmlns:p14="http://schemas.microsoft.com/office/powerpoint/2010/main" val="2717892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Arpwatch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/>
              <a:t>A free UNIX program which listens for ARP replies on a network</a:t>
            </a:r>
          </a:p>
          <a:p>
            <a:r>
              <a:rPr kumimoji="1" lang="en-US" altLang="zh-CN" sz="2000" dirty="0"/>
              <a:t>Build a table of IP/MAC associations and store it in a file</a:t>
            </a:r>
          </a:p>
          <a:p>
            <a:r>
              <a:rPr kumimoji="1" lang="en-US" altLang="zh-CN" sz="2000" dirty="0"/>
              <a:t>When a MAC/IP pair changes (flip-flop), an email is sent to an administrator</a:t>
            </a:r>
          </a:p>
          <a:p>
            <a:r>
              <a:rPr kumimoji="1" lang="en-US" altLang="zh-CN" sz="2000" dirty="0"/>
              <a:t>Some programs, such as </a:t>
            </a:r>
            <a:r>
              <a:rPr kumimoji="1" lang="en-US" altLang="zh-CN" sz="2000" dirty="0" err="1"/>
              <a:t>Ettercap</a:t>
            </a:r>
            <a:r>
              <a:rPr kumimoji="1" lang="en-US" altLang="zh-CN" sz="2000" dirty="0"/>
              <a:t>, cause only a few flip flops is difficult to be detected on a DHCP-enabled network, where flip flops occur at regular intervals</a:t>
            </a:r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76693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Routing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routing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095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Goal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Routing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Protocol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260303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CN" sz="2800" dirty="0"/>
              <a:t>Allow each switch to know, for every node </a:t>
            </a:r>
            <a:r>
              <a:rPr kumimoji="1" lang="en-US" altLang="zh-CN" sz="2800" b="1" dirty="0" err="1">
                <a:solidFill>
                  <a:srgbClr val="0096FF"/>
                </a:solidFill>
              </a:rPr>
              <a:t>dst</a:t>
            </a:r>
            <a:r>
              <a:rPr kumimoji="1" lang="en-US" altLang="zh-CN" sz="2800" dirty="0">
                <a:solidFill>
                  <a:schemeClr val="accent2"/>
                </a:solidFill>
              </a:rPr>
              <a:t> </a:t>
            </a:r>
            <a:r>
              <a:rPr kumimoji="1" lang="en-US" altLang="zh-CN" sz="2800" dirty="0"/>
              <a:t>in the network, a route to </a:t>
            </a:r>
            <a:r>
              <a:rPr kumimoji="1" lang="en-US" altLang="zh-CN" sz="2800" b="1" dirty="0" err="1">
                <a:solidFill>
                  <a:srgbClr val="0096FF"/>
                </a:solidFill>
              </a:rPr>
              <a:t>dst</a:t>
            </a:r>
            <a:r>
              <a:rPr kumimoji="1" lang="en-US" altLang="zh-CN" sz="2800" dirty="0">
                <a:solidFill>
                  <a:schemeClr val="accent2"/>
                </a:solidFill>
              </a:rPr>
              <a:t> </a:t>
            </a:r>
            <a:endParaRPr kumimoji="1" lang="zh-CN" altLang="en-US" sz="2800" dirty="0">
              <a:solidFill>
                <a:schemeClr val="accent2"/>
              </a:solidFill>
            </a:endParaRPr>
          </a:p>
          <a:p>
            <a:endParaRPr kumimoji="1" lang="zh-CN" altLang="en-US" sz="2800" dirty="0">
              <a:solidFill>
                <a:schemeClr val="accent2"/>
              </a:solidFill>
            </a:endParaRPr>
          </a:p>
          <a:p>
            <a:r>
              <a:rPr kumimoji="1" lang="en-US" altLang="zh-CN" sz="2800" dirty="0"/>
              <a:t>Allow each switch to know, for every node </a:t>
            </a:r>
            <a:r>
              <a:rPr kumimoji="1" lang="en-US" altLang="zh-CN" sz="2800" b="1" dirty="0" err="1">
                <a:solidFill>
                  <a:srgbClr val="0096FF"/>
                </a:solidFill>
              </a:rPr>
              <a:t>dst</a:t>
            </a:r>
            <a:r>
              <a:rPr kumimoji="1" lang="en-US" altLang="zh-CN" sz="2800" dirty="0">
                <a:solidFill>
                  <a:schemeClr val="accent2"/>
                </a:solidFill>
              </a:rPr>
              <a:t> </a:t>
            </a:r>
            <a:r>
              <a:rPr kumimoji="1" lang="en-US" altLang="zh-CN" sz="2800" dirty="0"/>
              <a:t>in the network, a </a:t>
            </a:r>
            <a:r>
              <a:rPr kumimoji="1" lang="en-US" altLang="zh-CN" sz="2800" b="1" dirty="0"/>
              <a:t>minimum-cost</a:t>
            </a:r>
            <a:r>
              <a:rPr kumimoji="1" lang="en-US" altLang="zh-CN" sz="2800" dirty="0"/>
              <a:t> </a:t>
            </a:r>
            <a:r>
              <a:rPr kumimoji="1" lang="en-US" altLang="zh-CN" sz="2800" b="1" dirty="0"/>
              <a:t>route</a:t>
            </a:r>
            <a:r>
              <a:rPr kumimoji="1" lang="en-US" altLang="zh-CN" sz="2800" dirty="0"/>
              <a:t> to </a:t>
            </a:r>
            <a:r>
              <a:rPr kumimoji="1" lang="en-US" altLang="zh-CN" sz="2800" b="1" dirty="0" err="1">
                <a:solidFill>
                  <a:srgbClr val="0096FF"/>
                </a:solidFill>
              </a:rPr>
              <a:t>dst</a:t>
            </a:r>
            <a:r>
              <a:rPr kumimoji="1" lang="en-US" altLang="zh-CN" sz="2800" b="1" dirty="0">
                <a:solidFill>
                  <a:srgbClr val="0096FF"/>
                </a:solidFill>
              </a:rPr>
              <a:t> </a:t>
            </a:r>
            <a:endParaRPr kumimoji="1" lang="zh-CN" altLang="en-US" sz="2800" b="1" dirty="0">
              <a:solidFill>
                <a:srgbClr val="0096FF"/>
              </a:solidFill>
            </a:endParaRPr>
          </a:p>
          <a:p>
            <a:endParaRPr lang="zh-CN" altLang="en-US" sz="2800" dirty="0"/>
          </a:p>
          <a:p>
            <a:r>
              <a:rPr lang="en-US" altLang="zh-CN" sz="2800" dirty="0"/>
              <a:t>Build a routing table at each switch, such that </a:t>
            </a:r>
            <a:r>
              <a:rPr lang="en-US" altLang="zh-CN" sz="2800" dirty="0" err="1"/>
              <a:t>routing_table</a:t>
            </a:r>
            <a:r>
              <a:rPr lang="en-US" altLang="zh-CN" sz="2800" dirty="0"/>
              <a:t>[</a:t>
            </a:r>
            <a:r>
              <a:rPr kumimoji="1" lang="en-US" altLang="zh-CN" sz="2800" b="1" dirty="0" err="1">
                <a:solidFill>
                  <a:srgbClr val="0096FF"/>
                </a:solidFill>
              </a:rPr>
              <a:t>dst</a:t>
            </a:r>
            <a:r>
              <a:rPr lang="en-US" altLang="zh-CN" sz="2800" dirty="0"/>
              <a:t>] contains a </a:t>
            </a:r>
            <a:r>
              <a:rPr lang="en-US" altLang="zh-CN" sz="2800" b="1" dirty="0"/>
              <a:t>minimum-cost route </a:t>
            </a:r>
            <a:r>
              <a:rPr lang="en-US" altLang="zh-CN" sz="2800" dirty="0"/>
              <a:t>to </a:t>
            </a:r>
            <a:r>
              <a:rPr kumimoji="1" lang="en-US" altLang="zh-CN" sz="2800" b="1" dirty="0" err="1">
                <a:solidFill>
                  <a:srgbClr val="0096FF"/>
                </a:solidFill>
              </a:rPr>
              <a:t>dst</a:t>
            </a:r>
            <a:r>
              <a:rPr kumimoji="1" lang="en-US" altLang="zh-CN" sz="2800" b="1" dirty="0">
                <a:solidFill>
                  <a:srgbClr val="0096FF"/>
                </a:solidFill>
              </a:rPr>
              <a:t> </a:t>
            </a:r>
          </a:p>
          <a:p>
            <a:endParaRPr kumimoji="1" lang="zh-CN" altLang="en-US" sz="2800" dirty="0"/>
          </a:p>
        </p:txBody>
      </p:sp>
      <p:sp>
        <p:nvSpPr>
          <p:cNvPr id="6" name="下箭头 5"/>
          <p:cNvSpPr/>
          <p:nvPr/>
        </p:nvSpPr>
        <p:spPr>
          <a:xfrm>
            <a:off x="4210448" y="2281436"/>
            <a:ext cx="360040" cy="43204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210448" y="3793604"/>
            <a:ext cx="360040" cy="43204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3708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Distributed Routing: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Steps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General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6315044" cy="377163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CN" sz="2400" dirty="0"/>
              <a:t>Nodes learn about their neighbors via the </a:t>
            </a:r>
            <a:r>
              <a:rPr kumimoji="1" lang="en-US" altLang="zh-CN" sz="2400" b="1" dirty="0">
                <a:solidFill>
                  <a:srgbClr val="0096FF"/>
                </a:solidFill>
              </a:rPr>
              <a:t>HELLO protocol </a:t>
            </a:r>
            <a:endParaRPr kumimoji="1" lang="zh-CN" altLang="en-US" sz="2400" b="1" dirty="0">
              <a:solidFill>
                <a:srgbClr val="0096F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400" dirty="0"/>
              <a:t>Nodes learn about other reachable nodes via </a:t>
            </a:r>
            <a:r>
              <a:rPr kumimoji="1" lang="en-US" altLang="zh-CN" sz="2400" b="1" dirty="0">
                <a:solidFill>
                  <a:srgbClr val="0096FF"/>
                </a:solidFill>
              </a:rPr>
              <a:t>advertisements</a:t>
            </a:r>
            <a:r>
              <a:rPr kumimoji="1" lang="en-US" altLang="zh-CN" sz="2400" dirty="0">
                <a:solidFill>
                  <a:schemeClr val="accent2"/>
                </a:solidFill>
              </a:rPr>
              <a:t> </a:t>
            </a:r>
            <a:endParaRPr kumimoji="1" lang="zh-CN" altLang="en-US" sz="2400" dirty="0">
              <a:solidFill>
                <a:schemeClr val="accent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400" dirty="0"/>
              <a:t>Nodes determine the </a:t>
            </a:r>
            <a:r>
              <a:rPr kumimoji="1" lang="en-US" altLang="zh-CN" sz="2400" b="1" dirty="0">
                <a:solidFill>
                  <a:srgbClr val="0096FF"/>
                </a:solidFill>
              </a:rPr>
              <a:t>minimum-cost</a:t>
            </a:r>
            <a:r>
              <a:rPr kumimoji="1" lang="en-US" altLang="zh-CN" sz="2400" dirty="0"/>
              <a:t> routes (of the routes they know about)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1057300"/>
            <a:ext cx="2099320" cy="13711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44" y="2497460"/>
            <a:ext cx="2156619" cy="1444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48" y="4013633"/>
            <a:ext cx="2041300" cy="137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35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Types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Routing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Protocol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723312" cy="3771636"/>
          </a:xfrm>
        </p:spPr>
        <p:txBody>
          <a:bodyPr>
            <a:normAutofit fontScale="92500"/>
          </a:bodyPr>
          <a:lstStyle/>
          <a:p>
            <a:r>
              <a:rPr kumimoji="1" lang="en-US" altLang="zh-CN" sz="2800" dirty="0"/>
              <a:t>Protocol 1: </a:t>
            </a:r>
            <a:r>
              <a:rPr kumimoji="1" lang="en-US" altLang="zh-CN" sz="2800" b="1" dirty="0">
                <a:solidFill>
                  <a:srgbClr val="0096FF"/>
                </a:solidFill>
              </a:rPr>
              <a:t>Link-state</a:t>
            </a:r>
            <a:endParaRPr kumimoji="1" lang="zh-CN" altLang="en-US" sz="2800" b="1" dirty="0">
              <a:solidFill>
                <a:srgbClr val="0096FF"/>
              </a:solidFill>
            </a:endParaRPr>
          </a:p>
          <a:p>
            <a:pPr lvl="1"/>
            <a:r>
              <a:rPr kumimoji="1" lang="en-US" altLang="zh-CN" sz="2400" dirty="0"/>
              <a:t>Nodes advertise to </a:t>
            </a:r>
            <a:r>
              <a:rPr kumimoji="1" lang="en-US" altLang="zh-CN" sz="2400" u="sng" dirty="0"/>
              <a:t>everyone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their </a:t>
            </a:r>
            <a:r>
              <a:rPr kumimoji="1" lang="en-US" altLang="zh-CN" sz="2400" u="sng" dirty="0"/>
              <a:t>costs to their neighbors</a:t>
            </a:r>
            <a:endParaRPr kumimoji="1" lang="zh-CN" altLang="en-US" sz="2400" u="sng" dirty="0"/>
          </a:p>
          <a:p>
            <a:pPr lvl="2"/>
            <a:r>
              <a:rPr kumimoji="1" lang="en-US" altLang="zh-CN" sz="2200" dirty="0"/>
              <a:t>via flooding</a:t>
            </a:r>
            <a:endParaRPr kumimoji="1" lang="zh-CN" altLang="en-US" sz="2200" dirty="0"/>
          </a:p>
          <a:p>
            <a:pPr lvl="1"/>
            <a:r>
              <a:rPr kumimoji="1" lang="en-US" altLang="zh-CN" sz="2400" dirty="0"/>
              <a:t>Integrate using </a:t>
            </a:r>
            <a:r>
              <a:rPr kumimoji="1" lang="en-US" altLang="zh-CN" sz="2400" b="1" dirty="0"/>
              <a:t>Dijkstra's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shortest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path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algorithm</a:t>
            </a:r>
          </a:p>
          <a:p>
            <a:r>
              <a:rPr kumimoji="1" lang="en-US" altLang="zh-CN" sz="2800" dirty="0"/>
              <a:t>Protocol 2: </a:t>
            </a:r>
            <a:r>
              <a:rPr kumimoji="1" lang="en-US" altLang="zh-CN" sz="2800" b="1" dirty="0">
                <a:solidFill>
                  <a:srgbClr val="0096FF"/>
                </a:solidFill>
              </a:rPr>
              <a:t>Distance-vector</a:t>
            </a:r>
            <a:endParaRPr kumimoji="1" lang="zh-CN" altLang="en-US" sz="2800" b="1" dirty="0">
              <a:solidFill>
                <a:srgbClr val="0096FF"/>
              </a:solidFill>
            </a:endParaRPr>
          </a:p>
          <a:p>
            <a:pPr lvl="1"/>
            <a:r>
              <a:rPr kumimoji="1" lang="en-US" altLang="zh-CN" dirty="0"/>
              <a:t>Nodes advertise to </a:t>
            </a:r>
            <a:r>
              <a:rPr kumimoji="1" lang="en-US" altLang="zh-CN" u="sng" dirty="0"/>
              <a:t>neighbors</a:t>
            </a:r>
            <a:r>
              <a:rPr kumimoji="1" lang="en-US" altLang="zh-CN" dirty="0"/>
              <a:t> with their </a:t>
            </a:r>
            <a:r>
              <a:rPr kumimoji="1" lang="en-US" altLang="zh-CN" u="sng" dirty="0"/>
              <a:t>cost to all known nodes</a:t>
            </a:r>
            <a:endParaRPr kumimoji="1" lang="zh-CN" altLang="en-US" u="sng" dirty="0"/>
          </a:p>
          <a:p>
            <a:pPr lvl="1"/>
            <a:r>
              <a:rPr kumimoji="1" lang="en-US" altLang="zh-CN" dirty="0"/>
              <a:t>Update routes via </a:t>
            </a:r>
            <a:r>
              <a:rPr kumimoji="1" lang="en-US" altLang="zh-CN" b="1" dirty="0"/>
              <a:t>Bellman-Ford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integration</a:t>
            </a:r>
            <a:endParaRPr kumimoji="1" lang="zh-CN" altLang="en-US" dirty="0"/>
          </a:p>
          <a:p>
            <a:pPr lvl="1"/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93114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34790-3C0F-CB4B-81B1-8DEC5162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B857CA-0A21-5044-A772-E6CDC668C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8" y="1204002"/>
            <a:ext cx="8028384" cy="451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55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CASE: Ethernet Mapping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Mapping Internet to Ethernet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3199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A742E-E6D9-0F4B-B1C2-B91A164DE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B570B7-91E5-A64D-9DDA-CA4143843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88295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zh-CN" dirty="0"/>
              <a:t>K</a:t>
            </a:r>
            <a:r>
              <a:rPr kumimoji="1" lang="en" altLang="zh-CN" dirty="0" err="1"/>
              <a:t>eep</a:t>
            </a:r>
            <a:r>
              <a:rPr kumimoji="1" lang="en" altLang="zh-CN" dirty="0"/>
              <a:t> track of W, the set of nodes haven't processed yet</a:t>
            </a:r>
          </a:p>
          <a:p>
            <a:pPr lvl="1"/>
            <a:r>
              <a:rPr kumimoji="1" lang="en" altLang="zh-CN" dirty="0"/>
              <a:t>Initially, W is all nodes in the network</a:t>
            </a:r>
          </a:p>
          <a:p>
            <a:r>
              <a:rPr kumimoji="1" lang="en-US" altLang="zh-CN" dirty="0"/>
              <a:t>K</a:t>
            </a:r>
            <a:r>
              <a:rPr kumimoji="1" lang="en" altLang="zh-CN" dirty="0" err="1"/>
              <a:t>eep</a:t>
            </a:r>
            <a:r>
              <a:rPr kumimoji="1" lang="en" altLang="zh-CN" dirty="0"/>
              <a:t> track of the current costs and routes to all of the nodes. Initially:</a:t>
            </a:r>
          </a:p>
          <a:p>
            <a:pPr lvl="1"/>
            <a:r>
              <a:rPr kumimoji="1" lang="en" altLang="zh-CN" dirty="0" err="1"/>
              <a:t>routing_table</a:t>
            </a:r>
            <a:r>
              <a:rPr kumimoji="1" lang="en" altLang="zh-CN" dirty="0"/>
              <a:t>[self] = Self; </a:t>
            </a:r>
            <a:r>
              <a:rPr kumimoji="1" lang="en" altLang="zh-CN" dirty="0" err="1"/>
              <a:t>routing_table</a:t>
            </a:r>
            <a:r>
              <a:rPr kumimoji="1" lang="en" altLang="zh-CN" dirty="0"/>
              <a:t>[anyone else] = ? </a:t>
            </a:r>
          </a:p>
          <a:p>
            <a:pPr lvl="1"/>
            <a:r>
              <a:rPr kumimoji="1" lang="en" altLang="zh-CN" dirty="0" err="1"/>
              <a:t>cost_table</a:t>
            </a:r>
            <a:r>
              <a:rPr kumimoji="1" lang="en" altLang="zh-CN" dirty="0"/>
              <a:t>[self] = 0; </a:t>
            </a:r>
            <a:r>
              <a:rPr kumimoji="1" lang="en" altLang="zh-CN" dirty="0" err="1"/>
              <a:t>cost_table</a:t>
            </a:r>
            <a:r>
              <a:rPr kumimoji="1" lang="en" altLang="zh-CN" dirty="0"/>
              <a:t>[anyone else] = infinity</a:t>
            </a:r>
          </a:p>
          <a:p>
            <a:r>
              <a:rPr kumimoji="1" lang="en" altLang="zh-CN" dirty="0"/>
              <a:t>While W is not empty:</a:t>
            </a:r>
          </a:p>
          <a:p>
            <a:pPr lvl="1"/>
            <a:r>
              <a:rPr kumimoji="1" lang="en" altLang="zh-CN" dirty="0"/>
              <a:t>1. u = the node in W we have the minimum cost to so far </a:t>
            </a:r>
          </a:p>
          <a:p>
            <a:pPr lvl="1"/>
            <a:r>
              <a:rPr kumimoji="1" lang="en" altLang="zh-CN" dirty="0"/>
              <a:t>2. Remove u from W</a:t>
            </a:r>
          </a:p>
          <a:p>
            <a:pPr lvl="1"/>
            <a:r>
              <a:rPr kumimoji="1" lang="en" altLang="zh-CN" dirty="0"/>
              <a:t>3. For every neighbor v of u:</a:t>
            </a:r>
            <a:r>
              <a:rPr kumimoji="1" lang="zh-CN" altLang="en-US" dirty="0"/>
              <a:t> </a:t>
            </a:r>
            <a:br>
              <a:rPr kumimoji="1" lang="en-US" altLang="zh-CN" dirty="0"/>
            </a:br>
            <a:r>
              <a:rPr kumimoji="1" lang="en-US" altLang="zh-CN" dirty="0"/>
              <a:t>	</a:t>
            </a:r>
            <a:r>
              <a:rPr kumimoji="1" lang="en" altLang="zh-CN" dirty="0"/>
              <a:t>d = </a:t>
            </a:r>
            <a:r>
              <a:rPr kumimoji="1" lang="en" altLang="zh-CN" dirty="0" err="1"/>
              <a:t>cost_table</a:t>
            </a:r>
            <a:r>
              <a:rPr kumimoji="1" lang="en" altLang="zh-CN" dirty="0"/>
              <a:t>[u] + cost(u, v) </a:t>
            </a:r>
            <a:br>
              <a:rPr kumimoji="1" lang="en" altLang="zh-CN" dirty="0"/>
            </a:br>
            <a:r>
              <a:rPr kumimoji="1" lang="en-US" altLang="zh-CN" dirty="0"/>
              <a:t>	</a:t>
            </a:r>
            <a:r>
              <a:rPr kumimoji="1" lang="en" altLang="zh-CN" dirty="0"/>
              <a:t>if d &lt; </a:t>
            </a:r>
            <a:r>
              <a:rPr kumimoji="1" lang="en" altLang="zh-CN" dirty="0" err="1"/>
              <a:t>cost_table</a:t>
            </a:r>
            <a:r>
              <a:rPr kumimoji="1" lang="en" altLang="zh-CN" dirty="0"/>
              <a:t>[v]</a:t>
            </a:r>
            <a:br>
              <a:rPr kumimoji="1" lang="en" altLang="zh-CN" dirty="0"/>
            </a:br>
            <a:r>
              <a:rPr kumimoji="1" lang="en" altLang="zh-CN" dirty="0"/>
              <a:t>	</a:t>
            </a:r>
            <a:r>
              <a:rPr kumimoji="1" lang="zh-CN" altLang="en-US" dirty="0"/>
              <a:t>    </a:t>
            </a:r>
            <a:r>
              <a:rPr kumimoji="1" lang="en" altLang="zh-CN" dirty="0" err="1"/>
              <a:t>cost_table</a:t>
            </a:r>
            <a:r>
              <a:rPr kumimoji="1" lang="en" altLang="zh-CN" dirty="0"/>
              <a:t>[v] = d</a:t>
            </a:r>
            <a:br>
              <a:rPr kumimoji="1" lang="en" altLang="zh-CN" dirty="0"/>
            </a:br>
            <a:r>
              <a:rPr kumimoji="1" lang="en-US" altLang="zh-CN" dirty="0"/>
              <a:t>	</a:t>
            </a:r>
            <a:r>
              <a:rPr kumimoji="1" lang="zh-CN" altLang="en-US" dirty="0"/>
              <a:t>    </a:t>
            </a:r>
            <a:r>
              <a:rPr kumimoji="1" lang="en" altLang="zh-CN" dirty="0" err="1"/>
              <a:t>routing_table</a:t>
            </a:r>
            <a:r>
              <a:rPr kumimoji="1" lang="en" altLang="zh-CN" dirty="0"/>
              <a:t>[v] = </a:t>
            </a:r>
            <a:r>
              <a:rPr kumimoji="1" lang="en" altLang="zh-CN" dirty="0" err="1"/>
              <a:t>routing_table</a:t>
            </a:r>
            <a:r>
              <a:rPr kumimoji="1" lang="en" altLang="zh-CN" dirty="0"/>
              <a:t>[u]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4808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342D7-5EE4-B845-8E67-A44137DC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F18A6B-89D0-4E46-A11D-EB9DD245D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5" y="1273324"/>
            <a:ext cx="7221943" cy="345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03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14A882-7820-E445-A4F9-1FC60F2E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B83743-5AEB-3A44-B68E-2BDC3688C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016" y="1057300"/>
            <a:ext cx="9324528" cy="353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55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22925-9A3A-CF44-AA13-A9999E7E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3510FD-8CDD-484C-AC6D-AAB865FF7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764"/>
            <a:ext cx="9144000" cy="34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7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DAC4A-51DA-A840-BF2A-79C2182B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FC8E75-FB81-054B-A4C4-FBE5652ED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8910"/>
            <a:ext cx="9144000" cy="349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133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0CFE7-7663-FC4A-8BD2-50BE86165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8E4912-8EE8-F04C-9245-34ADB31FF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655"/>
            <a:ext cx="9144000" cy="336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58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A0C98F-500F-7A4F-978B-86296218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DD0500-6028-F748-8DB8-9830C2C87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5074"/>
            <a:ext cx="9144000" cy="340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35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47D10-ED89-414E-B257-05F69824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B86C10-7206-EA4F-957F-31EB531D1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1" y="1101214"/>
            <a:ext cx="9216009" cy="3556486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FE09C6ED-0AEA-1E4A-A688-F5406784F39B}"/>
              </a:ext>
            </a:extLst>
          </p:cNvPr>
          <p:cNvCxnSpPr/>
          <p:nvPr/>
        </p:nvCxnSpPr>
        <p:spPr>
          <a:xfrm>
            <a:off x="971600" y="2641476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DDBFA659-DF18-9145-9281-116074B14515}"/>
              </a:ext>
            </a:extLst>
          </p:cNvPr>
          <p:cNvSpPr txBox="1"/>
          <p:nvPr/>
        </p:nvSpPr>
        <p:spPr>
          <a:xfrm>
            <a:off x="12469" y="2247172"/>
            <a:ext cx="116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Through</a:t>
            </a:r>
            <a:r>
              <a:rPr kumimoji="1" lang="zh-CN" altLang="en-US" dirty="0"/>
              <a:t> </a:t>
            </a:r>
            <a:r>
              <a:rPr kumimoji="1" lang="en-US" altLang="zh-CN" dirty="0"/>
              <a:t>C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faster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9454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DA1EF4-1C09-F34E-913D-69569512B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AC4B35-9A94-A540-B42C-6ED968E9C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500"/>
            <a:ext cx="9144000" cy="3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575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107E9-FD9C-0E46-924E-3D9C08D9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31934E-CECE-DD49-A658-C36663C8F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433"/>
            <a:ext cx="9144000" cy="344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83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Case Study: Mapping Internet to Ethernet</a:t>
            </a:r>
            <a:endParaRPr lang="zh-CN" altLang="en-US" dirty="0"/>
          </a:p>
        </p:txBody>
      </p:sp>
      <p:sp>
        <p:nvSpPr>
          <p:cNvPr id="58370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044279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zh-CN" sz="2800" dirty="0">
                <a:ea typeface="MS PGothic" charset="0"/>
              </a:rPr>
              <a:t>Listen-before-sending rule, collision</a:t>
            </a:r>
          </a:p>
          <a:p>
            <a:pPr eaLnBrk="1" hangingPunct="1"/>
            <a:r>
              <a:rPr lang="en-US" altLang="zh-CN" sz="2800" dirty="0">
                <a:ea typeface="MS PGothic" charset="0"/>
              </a:rPr>
              <a:t>Ethernet: CSMA/CD</a:t>
            </a:r>
          </a:p>
          <a:p>
            <a:pPr lvl="1" eaLnBrk="1" hangingPunct="1"/>
            <a:r>
              <a:rPr lang="en-US" altLang="zh-CN" sz="2400" dirty="0">
                <a:ea typeface="MS PGothic" charset="0"/>
              </a:rPr>
              <a:t>Carrier Sense Multiple Access with Collision Detection</a:t>
            </a:r>
          </a:p>
          <a:p>
            <a:pPr eaLnBrk="1" hangingPunct="1"/>
            <a:r>
              <a:rPr lang="en-US" altLang="zh-CN" sz="2800" dirty="0">
                <a:ea typeface="MS PGothic" charset="0"/>
              </a:rPr>
              <a:t>Ethernet type</a:t>
            </a:r>
          </a:p>
          <a:p>
            <a:pPr lvl="1" eaLnBrk="1" hangingPunct="1"/>
            <a:r>
              <a:rPr lang="en-US" altLang="zh-CN" sz="2400" dirty="0">
                <a:ea typeface="MS PGothic" charset="0"/>
              </a:rPr>
              <a:t>Experimental Ethernet, 3 </a:t>
            </a:r>
            <a:r>
              <a:rPr lang="en-US" altLang="zh-CN" sz="2400" dirty="0" err="1">
                <a:ea typeface="MS PGothic" charset="0"/>
              </a:rPr>
              <a:t>mpbs</a:t>
            </a:r>
            <a:endParaRPr lang="en-US" altLang="zh-CN" sz="2400" dirty="0">
              <a:ea typeface="MS PGothic" charset="0"/>
            </a:endParaRPr>
          </a:p>
          <a:p>
            <a:pPr lvl="1" eaLnBrk="1" hangingPunct="1"/>
            <a:r>
              <a:rPr lang="en-US" altLang="zh-CN" sz="2400" dirty="0">
                <a:ea typeface="MS PGothic" charset="0"/>
              </a:rPr>
              <a:t>Standard Ethernet, 10 mbps</a:t>
            </a:r>
          </a:p>
          <a:p>
            <a:pPr lvl="1" eaLnBrk="1" hangingPunct="1"/>
            <a:r>
              <a:rPr lang="en-US" altLang="zh-CN" sz="2400" dirty="0">
                <a:ea typeface="MS PGothic" charset="0"/>
              </a:rPr>
              <a:t>Fast Ethernet, 100 mbps</a:t>
            </a:r>
          </a:p>
          <a:p>
            <a:pPr lvl="1" eaLnBrk="1" hangingPunct="1"/>
            <a:r>
              <a:rPr lang="en-US" altLang="zh-CN" sz="2400" dirty="0">
                <a:ea typeface="MS PGothic" charset="0"/>
              </a:rPr>
              <a:t>Gigabit Ethernet, 1000 mbps</a:t>
            </a:r>
            <a:endParaRPr lang="zh-CN" altLang="en-US" sz="2400" dirty="0">
              <a:ea typeface="MS PGothic" charset="0"/>
            </a:endParaRPr>
          </a:p>
        </p:txBody>
      </p:sp>
      <p:sp>
        <p:nvSpPr>
          <p:cNvPr id="58371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8039F6-ABA2-694E-8C4D-918A558BA88A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374455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C4E7B5-2BFA-8A4E-826D-874D613C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F9D149-9F5D-454C-8CAE-D6EACB516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330"/>
            <a:ext cx="9144000" cy="336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76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2505D-597B-D843-AF71-F3005E8C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CCFAE6-AD23-5344-BFDE-A24E167E8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990"/>
            <a:ext cx="9144000" cy="345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68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DA0D0-9B44-8047-AE27-CBA5EAF0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F748B2-A139-6A4A-83E2-B7BBD509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113"/>
            <a:ext cx="9144000" cy="348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961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515980F-7970-6744-9F95-B4ABE7C8C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58" y="0"/>
            <a:ext cx="829788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17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CA469-BE1B-064A-8CCA-19EF511EB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Distance-vector Routing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6D86A2-71FB-984D-A855-9E899C2FA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Link-state Routing</a:t>
            </a:r>
          </a:p>
          <a:p>
            <a:pPr lvl="1"/>
            <a:r>
              <a:rPr lang="en-US" altLang="zh-CN" dirty="0"/>
              <a:t>Disseminate topology information so that nodes can run a shortest-path algorithm</a:t>
            </a:r>
          </a:p>
          <a:p>
            <a:r>
              <a:rPr lang="en-US" altLang="zh-CN" b="1" dirty="0">
                <a:solidFill>
                  <a:srgbClr val="0096FF"/>
                </a:solidFill>
              </a:rPr>
              <a:t>Distance-vector Routing </a:t>
            </a:r>
          </a:p>
          <a:p>
            <a:pPr lvl="1"/>
            <a:r>
              <a:rPr lang="en-US" altLang="zh-CN" dirty="0"/>
              <a:t>D</a:t>
            </a:r>
            <a:r>
              <a:rPr lang="en" altLang="zh-CN" dirty="0" err="1"/>
              <a:t>isseminate</a:t>
            </a:r>
            <a:r>
              <a:rPr lang="en" altLang="zh-CN" dirty="0"/>
              <a:t> information about the current </a:t>
            </a:r>
            <a:r>
              <a:rPr lang="en" altLang="zh-CN" i="1" dirty="0"/>
              <a:t>costs </a:t>
            </a:r>
            <a:r>
              <a:rPr lang="en" altLang="zh-CN" dirty="0"/>
              <a:t>to each node, rather than the actual topology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91779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E15A6A-3F2A-A546-BB6F-5535E7335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Distance-vector Routing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23AE85-BCEF-D34E-98ED-FE395D617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" altLang="zh-CN" b="1" dirty="0"/>
              <a:t>In link-state, nodes calculate full shortest paths. They really</a:t>
            </a:r>
            <a:r>
              <a:rPr kumimoji="1" lang="zh-CN" altLang="en-US" b="1" dirty="0"/>
              <a:t> </a:t>
            </a:r>
            <a:r>
              <a:rPr kumimoji="1" lang="en" altLang="zh-CN" b="1" dirty="0">
                <a:solidFill>
                  <a:srgbClr val="0096FF"/>
                </a:solidFill>
              </a:rPr>
              <a:t>only need</a:t>
            </a:r>
            <a:r>
              <a:rPr kumimoji="1" lang="en" altLang="zh-CN" b="1" dirty="0"/>
              <a:t> the route (first-hop) to a destination</a:t>
            </a:r>
          </a:p>
          <a:p>
            <a:r>
              <a:rPr kumimoji="1" lang="en" altLang="zh-CN" dirty="0"/>
              <a:t>Advertisement format: Each node's advertisement is a lists of all</a:t>
            </a:r>
            <a:r>
              <a:rPr kumimoji="1" lang="zh-CN" altLang="en-US" dirty="0"/>
              <a:t> </a:t>
            </a:r>
            <a:r>
              <a:rPr kumimoji="1" lang="en" altLang="zh-CN" dirty="0"/>
              <a:t>the nodes it knows about, and its current costs to those nodes</a:t>
            </a:r>
          </a:p>
          <a:p>
            <a:pPr lvl="1"/>
            <a:r>
              <a:rPr kumimoji="1" lang="en" altLang="zh-CN" dirty="0"/>
              <a:t>Initially, this advertisement is just [(self, 0)].</a:t>
            </a:r>
          </a:p>
          <a:p>
            <a:r>
              <a:rPr kumimoji="1" lang="en" altLang="zh-CN" dirty="0"/>
              <a:t>Nodes who receive an advertisement: </a:t>
            </a:r>
            <a:r>
              <a:rPr kumimoji="1" lang="en" altLang="zh-CN" dirty="0">
                <a:solidFill>
                  <a:srgbClr val="0096FF"/>
                </a:solidFill>
              </a:rPr>
              <a:t>Node X's advertisement will</a:t>
            </a:r>
            <a:r>
              <a:rPr kumimoji="1" lang="zh-CN" altLang="en-US" dirty="0">
                <a:solidFill>
                  <a:srgbClr val="0096FF"/>
                </a:solidFill>
              </a:rPr>
              <a:t> </a:t>
            </a:r>
            <a:r>
              <a:rPr kumimoji="1" lang="en" altLang="zh-CN" dirty="0">
                <a:solidFill>
                  <a:srgbClr val="0096FF"/>
                </a:solidFill>
              </a:rPr>
              <a:t>be received only by its </a:t>
            </a:r>
            <a:r>
              <a:rPr kumimoji="1" lang="en" altLang="zh-CN" u="sng" dirty="0">
                <a:solidFill>
                  <a:srgbClr val="0096FF"/>
                </a:solidFill>
              </a:rPr>
              <a:t>neighbors</a:t>
            </a:r>
          </a:p>
          <a:p>
            <a:r>
              <a:rPr kumimoji="1" lang="en" altLang="zh-CN" dirty="0"/>
              <a:t>Integrate step: When node X receives an advertisement from its</a:t>
            </a:r>
            <a:r>
              <a:rPr kumimoji="1" lang="zh-CN" altLang="en-US" dirty="0"/>
              <a:t> </a:t>
            </a:r>
            <a:r>
              <a:rPr kumimoji="1" lang="en" altLang="zh-CN" dirty="0"/>
              <a:t>neighbor Y, this advertisement will be a list of [(</a:t>
            </a:r>
            <a:r>
              <a:rPr kumimoji="1" lang="en" altLang="zh-CN" dirty="0" err="1"/>
              <a:t>dst</a:t>
            </a:r>
            <a:r>
              <a:rPr kumimoji="1" lang="en" altLang="zh-CN" dirty="0"/>
              <a:t>, cost)] pairs. Each cost represents Y's cost to </a:t>
            </a:r>
            <a:r>
              <a:rPr kumimoji="1" lang="en" altLang="zh-CN" dirty="0" err="1"/>
              <a:t>dst</a:t>
            </a:r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63060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00CF1-DD6E-D746-B5BE-77E1C2956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Distance-vector Routing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D42488-E8EE-F84B-BC42-0F1B4CE55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sz="2400" dirty="0"/>
              <a:t>For each (</a:t>
            </a:r>
            <a:r>
              <a:rPr lang="en" altLang="zh-CN" sz="2400" dirty="0" err="1"/>
              <a:t>dst</a:t>
            </a:r>
            <a:r>
              <a:rPr lang="en" altLang="zh-CN" sz="2400" dirty="0"/>
              <a:t>, cost) in the advertisement, X needs to check for two things: </a:t>
            </a:r>
          </a:p>
          <a:p>
            <a:pPr lvl="1"/>
            <a:r>
              <a:rPr lang="en" altLang="zh-CN" sz="2000" dirty="0"/>
              <a:t>If X is already using Y to get to </a:t>
            </a:r>
            <a:r>
              <a:rPr lang="en" altLang="zh-CN" sz="2000" dirty="0" err="1"/>
              <a:t>dst</a:t>
            </a:r>
            <a:r>
              <a:rPr lang="en" altLang="zh-CN" sz="2000" dirty="0"/>
              <a:t>, update the cost information (remember, costs can change!) </a:t>
            </a:r>
          </a:p>
          <a:p>
            <a:pPr lvl="1"/>
            <a:r>
              <a:rPr lang="en" altLang="zh-CN" sz="2000" dirty="0"/>
              <a:t>If X is not already using Y to get to </a:t>
            </a:r>
            <a:r>
              <a:rPr lang="en" altLang="zh-CN" sz="2000" dirty="0" err="1"/>
              <a:t>dst</a:t>
            </a:r>
            <a:r>
              <a:rPr lang="en" altLang="zh-CN" sz="2000" dirty="0"/>
              <a:t>, see if Y could provide a better path; if so, update the routing and cost information </a:t>
            </a: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31894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4C056-8CF9-F749-8569-6EB60A454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Distance-vector Routing 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D09D78-6FD7-6740-BAF5-8F71023DC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1356"/>
            <a:ext cx="9144000" cy="4009801"/>
          </a:xfrm>
          <a:prstGeom prst="rect">
            <a:avLst/>
          </a:prstGeom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E00D4B27-71B0-8342-AEF7-FB1ADEB41A38}"/>
              </a:ext>
            </a:extLst>
          </p:cNvPr>
          <p:cNvCxnSpPr/>
          <p:nvPr/>
        </p:nvCxnSpPr>
        <p:spPr>
          <a:xfrm>
            <a:off x="1115616" y="2425452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3226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2DA5CD-506C-2841-A13E-203080C89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Distance-vector Routing 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D0B1B8-330D-4A46-AA2D-B9D250AF3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45" y="1465380"/>
            <a:ext cx="9000783" cy="412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27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683091-382B-D84F-840B-9B7C2ABAB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Distance-vector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030F01-3993-6449-92A5-0A7C66B75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556"/>
            <a:ext cx="8686800" cy="449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86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Overview of Ethernet</a:t>
            </a:r>
            <a:endParaRPr lang="zh-CN" altLang="en-US" dirty="0"/>
          </a:p>
        </p:txBody>
      </p:sp>
      <p:sp>
        <p:nvSpPr>
          <p:cNvPr id="59394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2000" dirty="0">
                <a:ea typeface="MS PGothic" charset="0"/>
              </a:rPr>
              <a:t>A half duplex Ethernet</a:t>
            </a:r>
          </a:p>
          <a:p>
            <a:pPr lvl="1" eaLnBrk="1" hangingPunct="1"/>
            <a:r>
              <a:rPr lang="en-US" altLang="zh-CN" sz="1800" dirty="0">
                <a:ea typeface="MS PGothic" charset="0"/>
              </a:rPr>
              <a:t>The max propagation time is less than the 576 bit times, the shortest allowable packet</a:t>
            </a:r>
          </a:p>
          <a:p>
            <a:pPr lvl="1" eaLnBrk="1" hangingPunct="1"/>
            <a:r>
              <a:rPr lang="en-US" altLang="zh-CN" sz="1800" dirty="0">
                <a:ea typeface="MS PGothic" charset="0"/>
              </a:rPr>
              <a:t>So that two parties can detect a collision together</a:t>
            </a:r>
          </a:p>
          <a:p>
            <a:pPr lvl="1" eaLnBrk="1" hangingPunct="1"/>
            <a:r>
              <a:rPr lang="en-US" altLang="zh-CN" sz="1800" dirty="0">
                <a:ea typeface="MS PGothic" charset="0"/>
              </a:rPr>
              <a:t>If collision: wait random first time, exponential </a:t>
            </a:r>
            <a:r>
              <a:rPr lang="en-US" altLang="zh-CN" sz="1800" dirty="0" err="1">
                <a:ea typeface="MS PGothic" charset="0"/>
              </a:rPr>
              <a:t>backoff</a:t>
            </a:r>
            <a:r>
              <a:rPr lang="en-US" altLang="zh-CN" sz="1800" dirty="0">
                <a:ea typeface="MS PGothic" charset="0"/>
              </a:rPr>
              <a:t> if repeat </a:t>
            </a:r>
          </a:p>
          <a:p>
            <a:pPr eaLnBrk="1" hangingPunct="1"/>
            <a:r>
              <a:rPr lang="en-US" altLang="zh-CN" sz="2000" dirty="0">
                <a:ea typeface="MS PGothic" charset="0"/>
              </a:rPr>
              <a:t>A full duplex &amp; point-to-point Ethernet</a:t>
            </a:r>
          </a:p>
          <a:p>
            <a:pPr lvl="1" eaLnBrk="1" hangingPunct="1"/>
            <a:r>
              <a:rPr lang="en-US" altLang="zh-CN" sz="1800" dirty="0">
                <a:ea typeface="MS PGothic" charset="0"/>
              </a:rPr>
              <a:t>No collisions &amp; the max length of the link is determined by the physical medium</a:t>
            </a:r>
            <a:endParaRPr lang="zh-CN" altLang="en-US" sz="1800" dirty="0">
              <a:ea typeface="MS PGothic" charset="0"/>
            </a:endParaRPr>
          </a:p>
        </p:txBody>
      </p:sp>
      <p:sp>
        <p:nvSpPr>
          <p:cNvPr id="59395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78A1C0-0E5A-D241-9EAD-9F3AA1248CBF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4608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3985"/>
            <a:ext cx="8280920" cy="62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2427499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9A9C7-5467-0C4A-9BDF-D99089C3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Distance-vector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DAD9C3-193A-414B-8BE2-0223E9AAB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78" y="1475394"/>
            <a:ext cx="8206602" cy="390238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6CEE5DF-AECC-5E42-BB30-BE1954978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434532"/>
            <a:ext cx="1244600" cy="914400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2603F6DC-DCC2-A44A-90A1-3C7009B2FCC1}"/>
              </a:ext>
            </a:extLst>
          </p:cNvPr>
          <p:cNvCxnSpPr/>
          <p:nvPr/>
        </p:nvCxnSpPr>
        <p:spPr>
          <a:xfrm>
            <a:off x="1907704" y="3793604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B0559919-40C4-324A-92F5-41775948E807}"/>
              </a:ext>
            </a:extLst>
          </p:cNvPr>
          <p:cNvCxnSpPr/>
          <p:nvPr/>
        </p:nvCxnSpPr>
        <p:spPr>
          <a:xfrm flipH="1">
            <a:off x="2576240" y="5161756"/>
            <a:ext cx="1779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717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48C34-9992-A84C-B09D-30013556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Distance-vector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EACE49-BC84-D44A-9574-511E4FA31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64" y="1008112"/>
            <a:ext cx="6541740" cy="472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295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A4A3C-A918-D64F-867C-A7AB7AE4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" altLang="zh-CN" dirty="0"/>
              <a:t>INFINITY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38FC8B-A0DC-BB47-938A-51DFCB7AB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sz="2200" dirty="0"/>
              <a:t>When a node A has no route to destination B, it will advertise</a:t>
            </a:r>
            <a:r>
              <a:rPr kumimoji="1" lang="en-US" altLang="zh-CN" sz="2200" dirty="0"/>
              <a:t>,</a:t>
            </a:r>
            <a:r>
              <a:rPr kumimoji="1" lang="zh-CN" altLang="en-US" sz="2200" dirty="0"/>
              <a:t> </a:t>
            </a:r>
            <a:r>
              <a:rPr kumimoji="1" lang="en" altLang="zh-CN" sz="2200" dirty="0"/>
              <a:t>a cost of INFINITY to B. </a:t>
            </a:r>
          </a:p>
          <a:p>
            <a:pPr lvl="1"/>
            <a:r>
              <a:rPr kumimoji="1" lang="en" altLang="zh-CN" sz="2000" dirty="0"/>
              <a:t>A cost of INFINITY B is interpreted as there being no route to B. </a:t>
            </a:r>
          </a:p>
          <a:p>
            <a:pPr lvl="1"/>
            <a:r>
              <a:rPr kumimoji="1" lang="en" altLang="zh-CN" sz="2000" dirty="0"/>
              <a:t>So INFINITY must be larger than the longest path in the network</a:t>
            </a:r>
          </a:p>
          <a:p>
            <a:r>
              <a:rPr kumimoji="1" lang="en" altLang="zh-CN" sz="2200" dirty="0"/>
              <a:t>But because the order in which advertisements are sent</a:t>
            </a:r>
            <a:r>
              <a:rPr kumimoji="1" lang="zh-CN" altLang="en-US" sz="2200" dirty="0"/>
              <a:t> </a:t>
            </a:r>
            <a:r>
              <a:rPr kumimoji="1" lang="en" altLang="zh-CN" sz="2200" dirty="0"/>
              <a:t>matters,</a:t>
            </a:r>
            <a:r>
              <a:rPr kumimoji="1" lang="zh-CN" altLang="en-US" sz="2200" dirty="0"/>
              <a:t> </a:t>
            </a:r>
            <a:r>
              <a:rPr kumimoji="1" lang="en" altLang="zh-CN" sz="2200" dirty="0"/>
              <a:t>sometimes nodes can incorrectly think there's a route when there isn't one. </a:t>
            </a:r>
          </a:p>
          <a:p>
            <a:r>
              <a:rPr kumimoji="1" lang="en" altLang="zh-CN" sz="2200" dirty="0"/>
              <a:t>This can last for up to INFINITY steps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(Infinity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is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usually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16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or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32)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0372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6E8885B-5DE9-5045-B7BA-FF89CDA51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78" y="0"/>
            <a:ext cx="8020443" cy="5715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C4401AE-628C-8A42-80D7-B75747D7BAE6}"/>
              </a:ext>
            </a:extLst>
          </p:cNvPr>
          <p:cNvSpPr txBox="1"/>
          <p:nvPr/>
        </p:nvSpPr>
        <p:spPr>
          <a:xfrm>
            <a:off x="2267744" y="2281436"/>
            <a:ext cx="2012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kumimoji="1" lang="zh-CN" alt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kumimoji="1" lang="zh-CN" alt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</a:t>
            </a:r>
            <a:r>
              <a:rPr kumimoji="1" lang="zh-CN" alt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B-&gt;,</a:t>
            </a:r>
            <a:r>
              <a:rPr kumimoji="1" lang="zh-CN" alt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zh-CN" alt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7B5DC22-B25B-1641-8942-1501087E0AB1}"/>
              </a:ext>
            </a:extLst>
          </p:cNvPr>
          <p:cNvSpPr/>
          <p:nvPr/>
        </p:nvSpPr>
        <p:spPr>
          <a:xfrm>
            <a:off x="827584" y="2589213"/>
            <a:ext cx="6696744" cy="772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6AA0699-8829-E047-9C93-7DBB225279DB}"/>
              </a:ext>
            </a:extLst>
          </p:cNvPr>
          <p:cNvSpPr/>
          <p:nvPr/>
        </p:nvSpPr>
        <p:spPr>
          <a:xfrm>
            <a:off x="824384" y="3379763"/>
            <a:ext cx="6696744" cy="772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08F31D-5CC7-2949-B58F-E1524B253D58}"/>
              </a:ext>
            </a:extLst>
          </p:cNvPr>
          <p:cNvSpPr/>
          <p:nvPr/>
        </p:nvSpPr>
        <p:spPr>
          <a:xfrm>
            <a:off x="824384" y="4152106"/>
            <a:ext cx="6696744" cy="1369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345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857454-A4DC-C14C-A064-A6137B6FD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5" y="0"/>
            <a:ext cx="8010890" cy="5715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CCB0A70-6E1F-494F-8B58-C9FF7C1643E5}"/>
              </a:ext>
            </a:extLst>
          </p:cNvPr>
          <p:cNvSpPr/>
          <p:nvPr/>
        </p:nvSpPr>
        <p:spPr>
          <a:xfrm>
            <a:off x="5292080" y="3001516"/>
            <a:ext cx="8640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A225CC4-6C21-1242-8818-FBA51305D6C1}"/>
              </a:ext>
            </a:extLst>
          </p:cNvPr>
          <p:cNvSpPr/>
          <p:nvPr/>
        </p:nvSpPr>
        <p:spPr>
          <a:xfrm>
            <a:off x="467544" y="4729708"/>
            <a:ext cx="8208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b="1" dirty="0">
                <a:solidFill>
                  <a:srgbClr val="C00000"/>
                </a:solidFill>
                <a:latin typeface="Helvetica" pitchFamily="2" charset="0"/>
              </a:rPr>
              <a:t>Don’t send advertisements about a route to the node providing the route </a:t>
            </a:r>
            <a:endParaRPr lang="en" altLang="zh-CN" b="1" dirty="0"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057577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F3F6FEE-C52E-5843-83E1-A3C4DE834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1" y="0"/>
            <a:ext cx="8190238" cy="5715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22DC195-F796-B448-A64A-9EC3BF2E4955}"/>
              </a:ext>
            </a:extLst>
          </p:cNvPr>
          <p:cNvSpPr/>
          <p:nvPr/>
        </p:nvSpPr>
        <p:spPr>
          <a:xfrm>
            <a:off x="611559" y="2353444"/>
            <a:ext cx="8055559" cy="772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E1134E0-A6CB-1E4B-9F4F-04FE6DB27A46}"/>
              </a:ext>
            </a:extLst>
          </p:cNvPr>
          <p:cNvSpPr/>
          <p:nvPr/>
        </p:nvSpPr>
        <p:spPr>
          <a:xfrm>
            <a:off x="588785" y="3237285"/>
            <a:ext cx="8055559" cy="772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265A005-7FF1-5348-8D5B-8EE0CF7102F1}"/>
              </a:ext>
            </a:extLst>
          </p:cNvPr>
          <p:cNvSpPr/>
          <p:nvPr/>
        </p:nvSpPr>
        <p:spPr>
          <a:xfrm>
            <a:off x="611559" y="4009628"/>
            <a:ext cx="8055559" cy="410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8B98416-50E9-684C-A6BF-4ADDA3E1F348}"/>
              </a:ext>
            </a:extLst>
          </p:cNvPr>
          <p:cNvSpPr/>
          <p:nvPr/>
        </p:nvSpPr>
        <p:spPr>
          <a:xfrm>
            <a:off x="588784" y="4576588"/>
            <a:ext cx="8055559" cy="1138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06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124CCF-0DA5-8A49-98F8-CA969390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Both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20F7E6-019F-4A43-BAE7-E84F13133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en" altLang="zh-CN" b="1" dirty="0"/>
              <a:t>Link-state routing</a:t>
            </a:r>
          </a:p>
          <a:p>
            <a:pPr lvl="1"/>
            <a:r>
              <a:rPr kumimoji="1" lang="en-US" altLang="zh-CN" dirty="0"/>
              <a:t>N</a:t>
            </a:r>
            <a:r>
              <a:rPr kumimoji="1" lang="en" altLang="zh-CN" dirty="0"/>
              <a:t>ice, easy to reason about failures, but overhead prevents it from scaling. In practice, good for </a:t>
            </a:r>
            <a:r>
              <a:rPr kumimoji="1" lang="en-US" altLang="zh-CN" dirty="0"/>
              <a:t>SJTU</a:t>
            </a:r>
            <a:r>
              <a:rPr kumimoji="1" lang="en" altLang="zh-CN" dirty="0"/>
              <a:t>-sized networks</a:t>
            </a:r>
          </a:p>
          <a:p>
            <a:r>
              <a:rPr kumimoji="1" lang="en" altLang="zh-CN" b="1" dirty="0"/>
              <a:t>Distance-vector routing</a:t>
            </a:r>
          </a:p>
          <a:p>
            <a:pPr lvl="1"/>
            <a:r>
              <a:rPr kumimoji="1" lang="en" altLang="zh-CN" dirty="0"/>
              <a:t>significantly less overhead, but harder to reason about failures</a:t>
            </a:r>
          </a:p>
          <a:p>
            <a:pPr lvl="1"/>
            <a:r>
              <a:rPr kumimoji="1" lang="en" altLang="zh-CN" dirty="0"/>
              <a:t>In practice, good for very small networks (where we can reason about properties of routing loops) </a:t>
            </a:r>
          </a:p>
        </p:txBody>
      </p:sp>
    </p:spTree>
    <p:extLst>
      <p:ext uri="{BB962C8B-B14F-4D97-AF65-F5344CB8AC3E}">
        <p14:creationId xmlns:p14="http://schemas.microsoft.com/office/powerpoint/2010/main" val="9595739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005CDE9-54A8-C14C-8BCD-E3244B6B5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Routing: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Internet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48BF9CC-1EC1-2940-A29E-0577E8D91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17846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Ways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3584" cy="4188295"/>
          </a:xfrm>
        </p:spPr>
        <p:txBody>
          <a:bodyPr>
            <a:normAutofit/>
          </a:bodyPr>
          <a:lstStyle/>
          <a:p>
            <a:r>
              <a:rPr kumimoji="1" lang="en-US" altLang="zh-CN" sz="2400" b="1" dirty="0"/>
              <a:t>Path-vector Routing</a:t>
            </a:r>
            <a:endParaRPr kumimoji="1" lang="zh-CN" altLang="en-US" sz="2400" b="1" dirty="0"/>
          </a:p>
          <a:p>
            <a:pPr lvl="1"/>
            <a:r>
              <a:rPr kumimoji="1" lang="en-US" altLang="zh-CN" sz="2000" dirty="0"/>
              <a:t>Advertisements include the path, to better </a:t>
            </a:r>
            <a:br>
              <a:rPr kumimoji="1" lang="zh-CN" altLang="en-US" sz="2000" dirty="0"/>
            </a:br>
            <a:r>
              <a:rPr kumimoji="1" lang="en-US" altLang="zh-CN" sz="2000" dirty="0"/>
              <a:t>detect routing loops</a:t>
            </a:r>
            <a:endParaRPr kumimoji="1" lang="zh-CN" altLang="en-US" sz="2000" dirty="0"/>
          </a:p>
          <a:p>
            <a:r>
              <a:rPr lang="en-US" altLang="zh-CN" sz="2400" b="1" dirty="0"/>
              <a:t>Hierarchy of Routing</a:t>
            </a:r>
            <a:endParaRPr lang="zh-CN" altLang="en-US" sz="2400" b="1" dirty="0"/>
          </a:p>
          <a:p>
            <a:pPr lvl="1"/>
            <a:r>
              <a:rPr lang="en-US" altLang="zh-CN" sz="2000" dirty="0"/>
              <a:t>Route between </a:t>
            </a:r>
            <a:r>
              <a:rPr lang="en-US" altLang="zh-CN" sz="2000" b="1" dirty="0">
                <a:solidFill>
                  <a:srgbClr val="0096FF"/>
                </a:solidFill>
              </a:rPr>
              <a:t>regions</a:t>
            </a:r>
            <a:r>
              <a:rPr lang="en-US" altLang="zh-CN" sz="2000" dirty="0"/>
              <a:t>, and then within a</a:t>
            </a:r>
            <a:br>
              <a:rPr lang="zh-CN" altLang="en-US" sz="2000" dirty="0"/>
            </a:br>
            <a:r>
              <a:rPr lang="en-US" altLang="zh-CN" sz="2000" dirty="0"/>
              <a:t>region </a:t>
            </a:r>
            <a:endParaRPr lang="zh-CN" altLang="en-US" sz="2000" dirty="0"/>
          </a:p>
          <a:p>
            <a:r>
              <a:rPr lang="en-US" altLang="zh-CN" sz="2400" b="1" dirty="0"/>
              <a:t>Topological Addressing</a:t>
            </a:r>
            <a:endParaRPr lang="zh-CN" altLang="en-US" sz="2400" b="1" dirty="0"/>
          </a:p>
          <a:p>
            <a:pPr lvl="1"/>
            <a:r>
              <a:rPr lang="en-US" altLang="zh-CN" sz="2000" dirty="0"/>
              <a:t>Assign addresses in contiguous blocks to </a:t>
            </a:r>
            <a:br>
              <a:rPr lang="zh-CN" altLang="en-US" sz="2000" dirty="0"/>
            </a:br>
            <a:r>
              <a:rPr lang="en-US" altLang="zh-CN" sz="2000" dirty="0"/>
              <a:t>make advertisements smaller 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273324"/>
            <a:ext cx="227094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274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Path Vector Exchange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2400" dirty="0">
                <a:ea typeface="ＭＳ Ｐゴシック" charset="0"/>
              </a:rPr>
              <a:t>Each participant maintains a path vector</a:t>
            </a:r>
          </a:p>
          <a:p>
            <a:pPr lvl="1" eaLnBrk="1" hangingPunct="1"/>
            <a:r>
              <a:rPr lang="en-US" altLang="zh-CN" sz="2000" dirty="0">
                <a:ea typeface="ＭＳ Ｐゴシック" charset="0"/>
              </a:rPr>
              <a:t>A complete path to some destination</a:t>
            </a:r>
          </a:p>
          <a:p>
            <a:pPr lvl="1" eaLnBrk="1" hangingPunct="1"/>
            <a:r>
              <a:rPr lang="en-US" altLang="zh-CN" sz="2000" dirty="0">
                <a:ea typeface="ＭＳ Ｐゴシック" charset="0"/>
              </a:rPr>
              <a:t>E.g., zero-length path to itself</a:t>
            </a:r>
          </a:p>
          <a:p>
            <a:pPr lvl="1" eaLnBrk="1" hangingPunct="1"/>
            <a:r>
              <a:rPr lang="en-US" altLang="zh-CN" sz="2000" dirty="0">
                <a:ea typeface="ＭＳ Ｐゴシック" charset="0"/>
              </a:rPr>
              <a:t>Gradually learns about other paths</a:t>
            </a:r>
          </a:p>
          <a:p>
            <a:pPr lvl="1" eaLnBrk="1" hangingPunct="1"/>
            <a:r>
              <a:rPr lang="en-US" altLang="zh-CN" sz="2000" dirty="0">
                <a:ea typeface="ＭＳ Ｐゴシック" charset="0"/>
              </a:rPr>
              <a:t>Construct a new forwarding table from its new path vector</a:t>
            </a:r>
          </a:p>
          <a:p>
            <a:pPr eaLnBrk="1" hangingPunct="1"/>
            <a:r>
              <a:rPr lang="en-US" altLang="zh-CN" sz="2400" dirty="0">
                <a:ea typeface="ＭＳ Ｐゴシック" charset="0"/>
              </a:rPr>
              <a:t>Algorithm</a:t>
            </a:r>
          </a:p>
          <a:p>
            <a:pPr lvl="1" eaLnBrk="1" hangingPunct="1"/>
            <a:r>
              <a:rPr lang="en-US" altLang="zh-CN" sz="2000" dirty="0">
                <a:ea typeface="ＭＳ Ｐゴシック" charset="0"/>
              </a:rPr>
              <a:t>Advertising</a:t>
            </a:r>
          </a:p>
          <a:p>
            <a:pPr lvl="1" eaLnBrk="1" hangingPunct="1"/>
            <a:r>
              <a:rPr lang="en-US" altLang="zh-CN" sz="2000" dirty="0">
                <a:ea typeface="ＭＳ Ｐゴシック" charset="0"/>
              </a:rPr>
              <a:t>Path selection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6BFAC1-E25A-7F4C-9458-2C606A240D56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4096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865612"/>
            <a:ext cx="1815704" cy="1256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87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Hub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Switch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828255"/>
          </a:xfrm>
        </p:spPr>
        <p:txBody>
          <a:bodyPr>
            <a:normAutofit fontScale="92500"/>
          </a:bodyPr>
          <a:lstStyle/>
          <a:p>
            <a:r>
              <a:rPr kumimoji="1" lang="en-US" altLang="zh-CN" sz="2800" dirty="0"/>
              <a:t>Hub</a:t>
            </a:r>
          </a:p>
          <a:p>
            <a:pPr lvl="1"/>
            <a:r>
              <a:rPr kumimoji="1" lang="en-US" altLang="zh-CN" sz="2400" dirty="0"/>
              <a:t>A frame is "broadcast" to every one of its ports</a:t>
            </a:r>
          </a:p>
          <a:p>
            <a:pPr lvl="1"/>
            <a:r>
              <a:rPr kumimoji="1" lang="en-US" altLang="zh-CN" sz="2400" dirty="0"/>
              <a:t>A 10/100Mbps hub must share its bandwidth with each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port</a:t>
            </a:r>
          </a:p>
          <a:p>
            <a:r>
              <a:rPr kumimoji="1" lang="en-US" altLang="zh-CN" sz="2800" dirty="0"/>
              <a:t>Switch</a:t>
            </a:r>
          </a:p>
          <a:p>
            <a:pPr lvl="1"/>
            <a:r>
              <a:rPr kumimoji="1" lang="en-US" altLang="zh-CN" sz="2400" dirty="0"/>
              <a:t>Keeps a record of the MAC addresses of all the devices</a:t>
            </a:r>
          </a:p>
          <a:p>
            <a:pPr lvl="1"/>
            <a:r>
              <a:rPr kumimoji="1" lang="en-US" altLang="zh-CN" sz="2400" dirty="0"/>
              <a:t>A 10/100Mbps switch will allocate a full 10/100Mbps to each of its ports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500526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Path Vector Exchange</a:t>
            </a:r>
          </a:p>
        </p:txBody>
      </p:sp>
      <p:sp>
        <p:nvSpPr>
          <p:cNvPr id="4198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D2A6E0-D587-EF4B-8EE0-384BC5300D2A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4198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35" y="1383845"/>
            <a:ext cx="4533900" cy="2697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591" y="2479146"/>
            <a:ext cx="2737247" cy="2391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591" y="1172104"/>
            <a:ext cx="2571750" cy="91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Content Placeholder 2"/>
          <p:cNvSpPr>
            <a:spLocks noGrp="1"/>
          </p:cNvSpPr>
          <p:nvPr>
            <p:ph idx="1"/>
          </p:nvPr>
        </p:nvSpPr>
        <p:spPr>
          <a:xfrm>
            <a:off x="682228" y="4729708"/>
            <a:ext cx="8080772" cy="731292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ＭＳ Ｐゴシック" charset="0"/>
              </a:rPr>
              <a:t>Need coordination to ensure no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87791" y="918104"/>
            <a:ext cx="547688" cy="349019"/>
          </a:xfrm>
          <a:prstGeom prst="rect">
            <a:avLst/>
          </a:prstGeom>
          <a:noFill/>
        </p:spPr>
        <p:txBody>
          <a:bodyPr lIns="71323" tIns="35662" rIns="71323" bIns="35662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7791" y="2188104"/>
            <a:ext cx="547688" cy="349019"/>
          </a:xfrm>
          <a:prstGeom prst="rect">
            <a:avLst/>
          </a:prstGeom>
          <a:noFill/>
        </p:spPr>
        <p:txBody>
          <a:bodyPr lIns="71323" tIns="35662" rIns="71323" bIns="35662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2694890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629400" y="5143500"/>
            <a:ext cx="1295400" cy="3810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36B403-50F7-414B-8C90-B2A0B37D7BE6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4301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573"/>
            <a:ext cx="8153400" cy="124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7" y="1524000"/>
            <a:ext cx="1926431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24000"/>
            <a:ext cx="2180035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10782"/>
            <a:ext cx="8229600" cy="194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97001"/>
            <a:ext cx="1219200" cy="2178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73" y="1397000"/>
            <a:ext cx="1558528" cy="21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6" name="Down Arrow 11"/>
          <p:cNvSpPr>
            <a:spLocks noChangeArrowheads="1"/>
          </p:cNvSpPr>
          <p:nvPr/>
        </p:nvSpPr>
        <p:spPr bwMode="auto">
          <a:xfrm>
            <a:off x="1676400" y="1270000"/>
            <a:ext cx="457200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699FF"/>
          </a:solidFill>
          <a:ln w="9525">
            <a:noFill/>
            <a:round/>
            <a:headEnd/>
            <a:tailEnd/>
          </a:ln>
        </p:spPr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17" name="Down Arrow 12"/>
          <p:cNvSpPr>
            <a:spLocks noChangeArrowheads="1"/>
          </p:cNvSpPr>
          <p:nvPr/>
        </p:nvSpPr>
        <p:spPr bwMode="auto">
          <a:xfrm>
            <a:off x="1676400" y="3429000"/>
            <a:ext cx="457200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699FF"/>
          </a:solidFill>
          <a:ln w="9525">
            <a:noFill/>
            <a:round/>
            <a:headEnd/>
            <a:tailEnd/>
          </a:ln>
        </p:spPr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18" name="Down Arrow 13"/>
          <p:cNvSpPr>
            <a:spLocks noChangeArrowheads="1"/>
          </p:cNvSpPr>
          <p:nvPr/>
        </p:nvSpPr>
        <p:spPr bwMode="auto">
          <a:xfrm rot="10800000">
            <a:off x="6553200" y="3492500"/>
            <a:ext cx="457200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699FF"/>
          </a:solidFill>
          <a:ln w="9525">
            <a:noFill/>
            <a:round/>
            <a:headEnd/>
            <a:tailEnd/>
          </a:ln>
        </p:spPr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2128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Path Vector Exchange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Better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scaling</a:t>
            </a:r>
            <a:endParaRPr kumimoji="1" lang="zh-CN" altLang="en-US" sz="2400" dirty="0"/>
          </a:p>
          <a:p>
            <a:pPr lvl="1"/>
            <a:r>
              <a:rPr kumimoji="1" lang="en-US" altLang="zh-CN" sz="2000" dirty="0"/>
              <a:t>Like Distance-Vector, but include the full path in the routing advertisements</a:t>
            </a:r>
            <a:endParaRPr kumimoji="1" lang="zh-CN" altLang="en-US" sz="2000" dirty="0"/>
          </a:p>
          <a:p>
            <a:pPr lvl="1"/>
            <a:r>
              <a:rPr kumimoji="1" lang="en-US" altLang="zh-CN" sz="2000" dirty="0"/>
              <a:t>Overhead increases (advertises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are larger), but convergence time decreases (avoid counting to infinity)    </a:t>
            </a:r>
            <a:endParaRPr kumimoji="1" lang="zh-CN" altLang="en-US" sz="2000" dirty="0"/>
          </a:p>
          <a:p>
            <a:pPr lvl="1"/>
            <a:r>
              <a:rPr kumimoji="1" lang="en-US" altLang="zh-CN" sz="2000" dirty="0"/>
              <a:t>Overhead is still lower than Link-State</a:t>
            </a:r>
            <a:endParaRPr kumimoji="1" lang="zh-CN" altLang="en-US" sz="2000" dirty="0"/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973332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Question on Path Vector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1628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>
                <a:ea typeface="宋体" charset="0"/>
              </a:rPr>
              <a:t>How do we avoid permanent loops? </a:t>
            </a:r>
          </a:p>
          <a:p>
            <a:pPr lvl="1"/>
            <a:r>
              <a:rPr lang="en-US" altLang="zh-CN" sz="1800" dirty="0">
                <a:ea typeface="宋体" charset="0"/>
              </a:rPr>
              <a:t>When a node updates its paths, it never accepts a path that has itself</a:t>
            </a:r>
          </a:p>
          <a:p>
            <a:pPr eaLnBrk="1" hangingPunct="1"/>
            <a:r>
              <a:rPr lang="en-US" altLang="zh-CN" sz="2400" dirty="0">
                <a:ea typeface="宋体" charset="0"/>
              </a:rPr>
              <a:t>What happens when a node hears multiple paths to the same destination?</a:t>
            </a:r>
          </a:p>
          <a:p>
            <a:pPr lvl="1"/>
            <a:r>
              <a:rPr lang="en-US" altLang="zh-CN" sz="1800" dirty="0">
                <a:ea typeface="宋体" charset="0"/>
              </a:rPr>
              <a:t>It picks the better path</a:t>
            </a:r>
          </a:p>
          <a:p>
            <a:pPr eaLnBrk="1" hangingPunct="1"/>
            <a:r>
              <a:rPr lang="en-US" altLang="zh-CN" sz="2400" dirty="0">
                <a:ea typeface="宋体" charset="0"/>
              </a:rPr>
              <a:t>What happens if the graph changes? </a:t>
            </a:r>
          </a:p>
          <a:p>
            <a:pPr lvl="1"/>
            <a:r>
              <a:rPr lang="en-US" altLang="zh-CN" sz="1800" dirty="0">
                <a:ea typeface="宋体" charset="0"/>
              </a:rPr>
              <a:t>Algorithm deals well with new links</a:t>
            </a:r>
          </a:p>
          <a:p>
            <a:pPr lvl="1"/>
            <a:r>
              <a:rPr lang="en-US" altLang="zh-CN" sz="1800" dirty="0">
                <a:ea typeface="宋体" charset="0"/>
              </a:rPr>
              <a:t>To deal with links that go down, each router should discard any path that a neighbor stops advertising</a:t>
            </a:r>
          </a:p>
          <a:p>
            <a:pPr eaLnBrk="1" hangingPunct="1"/>
            <a:endParaRPr lang="en-US" altLang="zh-CN" sz="2400" dirty="0">
              <a:ea typeface="宋体" charset="0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42D354-FB73-D045-9E96-E0A5D8D35AEF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51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Hierarchical Address Assignment &amp; Routing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>
          <a:xfrm>
            <a:off x="457200" y="1333501"/>
            <a:ext cx="8363272" cy="3771636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2400" dirty="0">
                <a:ea typeface="ＭＳ Ｐゴシック" charset="0"/>
              </a:rPr>
              <a:t>Two problems of the path vector implementation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Every attachment point must have a unique address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The path vector grows in size with the number of attachment points</a:t>
            </a:r>
            <a:endParaRPr lang="zh-CN" altLang="en-US" sz="2000" dirty="0">
              <a:ea typeface="ＭＳ Ｐゴシック" charset="0"/>
            </a:endParaRPr>
          </a:p>
          <a:p>
            <a:pPr eaLnBrk="1" hangingPunct="1"/>
            <a:r>
              <a:rPr lang="en-US" altLang="zh-CN" sz="2400" dirty="0">
                <a:ea typeface="ＭＳ Ｐゴシック" charset="0"/>
              </a:rPr>
              <a:t>Hierarchy for better scalability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Two parts of network address: region &amp; station, e.g., </a:t>
            </a:r>
            <a:r>
              <a:rPr lang="en-US" sz="2000" dirty="0">
                <a:ea typeface="ＭＳ Ｐゴシック" charset="0"/>
              </a:rPr>
              <a:t>"</a:t>
            </a:r>
            <a:r>
              <a:rPr lang="en-US" altLang="zh-CN" sz="2000" dirty="0">
                <a:ea typeface="ＭＳ Ｐゴシック" charset="0"/>
              </a:rPr>
              <a:t>11,75</a:t>
            </a:r>
            <a:r>
              <a:rPr lang="en-US" sz="2000" dirty="0">
                <a:ea typeface="ＭＳ Ｐゴシック" charset="0"/>
              </a:rPr>
              <a:t>"</a:t>
            </a:r>
            <a:endParaRPr lang="en-US" altLang="zh-CN" sz="2000" dirty="0">
              <a:ea typeface="ＭＳ Ｐゴシック" charset="0"/>
            </a:endParaRPr>
          </a:p>
          <a:p>
            <a:pPr lvl="1"/>
            <a:r>
              <a:rPr lang="en-US" altLang="zh-CN" sz="2000" dirty="0">
                <a:ea typeface="ＭＳ Ｐゴシック" charset="0"/>
              </a:rPr>
              <a:t>Regions correspond to the set of closely-connected entities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E.g., region-11 has </a:t>
            </a:r>
            <a:r>
              <a:rPr lang="en-US" altLang="zh-CN" sz="2000" dirty="0">
                <a:solidFill>
                  <a:srgbClr val="0096FF"/>
                </a:solidFill>
                <a:ea typeface="ＭＳ Ｐゴシック" charset="0"/>
              </a:rPr>
              <a:t>only 1 entry </a:t>
            </a:r>
            <a:r>
              <a:rPr lang="en-US" altLang="zh-CN" sz="2000" dirty="0">
                <a:ea typeface="ＭＳ Ｐゴシック" charset="0"/>
              </a:rPr>
              <a:t>in other region routers</a:t>
            </a:r>
            <a:r>
              <a:rPr lang="en-US" sz="2000" dirty="0">
                <a:ea typeface="ＭＳ Ｐゴシック" charset="0"/>
              </a:rPr>
              <a:t>'</a:t>
            </a:r>
            <a:r>
              <a:rPr lang="en-US" altLang="zh-CN" sz="2000" dirty="0">
                <a:ea typeface="ＭＳ Ｐゴシック" charset="0"/>
              </a:rPr>
              <a:t> table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051F2-7EF6-E14D-875F-4A508A5230D9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524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Hierarchical Address Assignment &amp; Routing</a:t>
            </a:r>
          </a:p>
        </p:txBody>
      </p:sp>
      <p:sp>
        <p:nvSpPr>
          <p:cNvPr id="5017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C4BF32-8B65-614C-A477-BFF4557D7754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5017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61356"/>
            <a:ext cx="8040706" cy="2964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075690" y="4835295"/>
            <a:ext cx="69926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Region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is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also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known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: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Autonomous System</a:t>
            </a:r>
          </a:p>
        </p:txBody>
      </p:sp>
    </p:spTree>
    <p:extLst>
      <p:ext uri="{BB962C8B-B14F-4D97-AF65-F5344CB8AC3E}">
        <p14:creationId xmlns:p14="http://schemas.microsoft.com/office/powerpoint/2010/main" val="27231865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Hierarchical Address Assignment &amp; Routing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04427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>
                <a:ea typeface="ＭＳ Ｐゴシック" charset="0"/>
              </a:rPr>
              <a:t>Problems introduced by hierarchy: more complex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Binding address with location</a:t>
            </a:r>
          </a:p>
          <a:p>
            <a:pPr lvl="2"/>
            <a:r>
              <a:rPr lang="en-US" altLang="zh-CN" sz="1800" dirty="0">
                <a:ea typeface="ＭＳ Ｐゴシック" charset="0"/>
              </a:rPr>
              <a:t>Has to change address after changing location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Paths may no longer be the shortest possible</a:t>
            </a:r>
          </a:p>
          <a:p>
            <a:pPr lvl="2"/>
            <a:r>
              <a:rPr lang="en-US" altLang="zh-CN" sz="1800" dirty="0">
                <a:ea typeface="ＭＳ Ｐゴシック" charset="0"/>
              </a:rPr>
              <a:t>Algorithm has less detailed information</a:t>
            </a:r>
          </a:p>
          <a:p>
            <a:pPr eaLnBrk="1" hangingPunct="1"/>
            <a:r>
              <a:rPr lang="en-US" altLang="zh-CN" sz="2400" dirty="0">
                <a:ea typeface="ＭＳ Ｐゴシック" charset="0"/>
              </a:rPr>
              <a:t>More about hierarchy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Can extend to more levels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Different places can have different levels</a:t>
            </a: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7C175E-F5B5-7E4D-A012-CE731D2671E8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2763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Routing Hierarchy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276694"/>
            <a:ext cx="2736304" cy="173979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16287"/>
          </a:xfrm>
        </p:spPr>
        <p:txBody>
          <a:bodyPr>
            <a:normAutofit/>
          </a:bodyPr>
          <a:lstStyle/>
          <a:p>
            <a:r>
              <a:rPr kumimoji="1" lang="en-US" altLang="zh-CN" sz="2200" dirty="0"/>
              <a:t>Across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Region</a:t>
            </a:r>
            <a:endParaRPr kumimoji="1" lang="zh-CN" altLang="en-US" sz="2200" dirty="0"/>
          </a:p>
          <a:p>
            <a:pPr lvl="1"/>
            <a:r>
              <a:rPr kumimoji="1" lang="en-US" altLang="zh-CN" sz="2000" dirty="0"/>
              <a:t>Use one routing protocol to route </a:t>
            </a:r>
            <a:r>
              <a:rPr kumimoji="1" lang="en-US" altLang="zh-CN" sz="2000" b="1" dirty="0">
                <a:solidFill>
                  <a:srgbClr val="0096FF"/>
                </a:solidFill>
              </a:rPr>
              <a:t>across regions</a:t>
            </a:r>
            <a:r>
              <a:rPr kumimoji="1" lang="en-US" altLang="zh-CN" sz="2000" dirty="0"/>
              <a:t>, and a </a:t>
            </a:r>
            <a:br>
              <a:rPr kumimoji="1" lang="zh-CN" altLang="en-US" sz="2000" dirty="0"/>
            </a:br>
            <a:r>
              <a:rPr kumimoji="1" lang="en-US" altLang="zh-CN" sz="2000" dirty="0"/>
              <a:t>different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protocol to route </a:t>
            </a:r>
            <a:r>
              <a:rPr kumimoji="1" lang="en-US" altLang="zh-CN" sz="2000" b="1" dirty="0">
                <a:solidFill>
                  <a:srgbClr val="0096FF"/>
                </a:solidFill>
              </a:rPr>
              <a:t>within regions</a:t>
            </a:r>
            <a:endParaRPr kumimoji="1" lang="zh-CN" altLang="en-US" sz="2000" b="1" dirty="0">
              <a:solidFill>
                <a:srgbClr val="0096FF"/>
              </a:solidFill>
            </a:endParaRPr>
          </a:p>
          <a:p>
            <a:pPr lvl="1"/>
            <a:r>
              <a:rPr kumimoji="1" lang="en-US" altLang="zh-CN" sz="2000" dirty="0"/>
              <a:t>Implies that there are devices on the edge of each region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that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can "translate" between or "speak" both protocols</a:t>
            </a:r>
            <a:endParaRPr kumimoji="1" lang="zh-CN" altLang="en-US" sz="2000" dirty="0"/>
          </a:p>
          <a:p>
            <a:pPr lvl="1"/>
            <a:endParaRPr kumimoji="1" lang="en-US" altLang="zh-CN" sz="2000" b="1" dirty="0"/>
          </a:p>
          <a:p>
            <a:r>
              <a:rPr kumimoji="1" lang="en-US" altLang="zh-CN" sz="2200" b="1" dirty="0"/>
              <a:t>BGP</a:t>
            </a:r>
            <a:r>
              <a:rPr kumimoji="1" lang="en-US" altLang="zh-CN" sz="2200" dirty="0"/>
              <a:t> is the path-vector protocol used across regions</a:t>
            </a:r>
          </a:p>
          <a:p>
            <a:pPr lvl="1"/>
            <a:r>
              <a:rPr kumimoji="1" lang="en-US" altLang="zh-CN" sz="2000" dirty="0"/>
              <a:t>Border Gateway Protocol</a:t>
            </a:r>
          </a:p>
        </p:txBody>
      </p:sp>
    </p:spTree>
    <p:extLst>
      <p:ext uri="{BB962C8B-B14F-4D97-AF65-F5344CB8AC3E}">
        <p14:creationId xmlns:p14="http://schemas.microsoft.com/office/powerpoint/2010/main" val="12747502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Topological Addressing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/>
              <a:t>Further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reduce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routing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table</a:t>
            </a:r>
            <a:endParaRPr kumimoji="1" lang="zh-CN" altLang="en-US" sz="2000" dirty="0"/>
          </a:p>
          <a:p>
            <a:pPr lvl="1"/>
            <a:r>
              <a:rPr kumimoji="1" lang="en-US" altLang="zh-CN" sz="1800" dirty="0"/>
              <a:t>Despite being between regions, BGP still routes to IP addresses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(e.g., to </a:t>
            </a:r>
            <a:r>
              <a:rPr kumimoji="1" lang="en-US" altLang="zh-CN" sz="1800" i="1" dirty="0"/>
              <a:t>18.0.0.1</a:t>
            </a:r>
            <a:r>
              <a:rPr kumimoji="1" lang="en-US" altLang="zh-CN" sz="1800" dirty="0"/>
              <a:t>, not to </a:t>
            </a:r>
            <a:r>
              <a:rPr kumimoji="1" lang="en-US" altLang="zh-CN" sz="1800" i="1" dirty="0"/>
              <a:t>region-3 </a:t>
            </a:r>
            <a:r>
              <a:rPr kumimoji="1" lang="en-US" altLang="zh-CN" sz="1800" dirty="0"/>
              <a:t>)    </a:t>
            </a:r>
            <a:endParaRPr kumimoji="1" lang="zh-CN" altLang="en-US" sz="1800" dirty="0"/>
          </a:p>
          <a:p>
            <a:pPr lvl="1"/>
            <a:r>
              <a:rPr kumimoji="1" lang="en-US" altLang="zh-CN" sz="1800" dirty="0"/>
              <a:t>Addresses are given to regions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in </a:t>
            </a:r>
            <a:r>
              <a:rPr kumimoji="1" lang="en-US" altLang="zh-CN" sz="1800" b="1" dirty="0">
                <a:solidFill>
                  <a:srgbClr val="0096FF"/>
                </a:solidFill>
              </a:rPr>
              <a:t>contiguous blocks</a:t>
            </a:r>
            <a:r>
              <a:rPr kumimoji="1" lang="en-US" altLang="zh-CN" sz="1800" dirty="0"/>
              <a:t>, so that they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can be specified succinctly via a particular notation ("CIDR"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notation)</a:t>
            </a:r>
          </a:p>
          <a:p>
            <a:pPr lvl="2"/>
            <a:r>
              <a:rPr kumimoji="1" lang="en-US" altLang="zh-CN" sz="1600" dirty="0"/>
              <a:t>CIDR: Classless Inter Domain Routing</a:t>
            </a:r>
            <a:endParaRPr kumimoji="1" lang="zh-CN" altLang="en-US" sz="1600" dirty="0"/>
          </a:p>
          <a:p>
            <a:pPr lvl="1"/>
            <a:r>
              <a:rPr kumimoji="1" lang="en-US" altLang="zh-CN" sz="1800" dirty="0"/>
              <a:t>Keeps advertisements small</a:t>
            </a:r>
            <a:endParaRPr kumimoji="1"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4081636"/>
            <a:ext cx="3240360" cy="13215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64088" y="521856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CIDR Notation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96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" name="直接连接符 6"/>
          <p:cNvCxnSpPr>
            <a:endCxn id="5" idx="1"/>
          </p:cNvCxnSpPr>
          <p:nvPr/>
        </p:nvCxnSpPr>
        <p:spPr>
          <a:xfrm>
            <a:off x="5148064" y="5218567"/>
            <a:ext cx="216024" cy="184666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11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Broadcast Aspects of Ethernet</a:t>
            </a:r>
            <a:endParaRPr lang="zh-CN" altLang="en-US" dirty="0"/>
          </a:p>
        </p:txBody>
      </p:sp>
      <p:sp>
        <p:nvSpPr>
          <p:cNvPr id="60418" name="内容占位符 2"/>
          <p:cNvSpPr>
            <a:spLocks noGrp="1"/>
          </p:cNvSpPr>
          <p:nvPr>
            <p:ph idx="1"/>
          </p:nvPr>
        </p:nvSpPr>
        <p:spPr>
          <a:xfrm>
            <a:off x="457200" y="2476500"/>
            <a:ext cx="8305800" cy="3117304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zh-CN" sz="2400" dirty="0">
                <a:ea typeface="MS PGothic" charset="0"/>
              </a:rPr>
              <a:t>Broadcast network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2000" dirty="0">
                <a:ea typeface="MS PGothic" charset="0"/>
              </a:rPr>
              <a:t>Every frame is delivered to every station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2000" dirty="0">
                <a:ea typeface="MS PGothic" charset="0"/>
              </a:rPr>
              <a:t>(Compare with forwarding network)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 sz="2400" b="1" dirty="0">
                <a:ea typeface="MS PGothic" charset="0"/>
              </a:rPr>
              <a:t>ETHERNET_SEND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2000" dirty="0">
                <a:ea typeface="MS PGothic" charset="0"/>
              </a:rPr>
              <a:t>Pass the call along to the link layer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 sz="2400" b="1" dirty="0">
                <a:ea typeface="MS PGothic" charset="0"/>
              </a:rPr>
              <a:t>ETHERNET_HANDLE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2000" dirty="0">
                <a:ea typeface="MS PGothic" charset="0"/>
              </a:rPr>
              <a:t>Simple, can even be implemented in hardware</a:t>
            </a:r>
            <a:endParaRPr lang="zh-CN" altLang="en-US" sz="2000" dirty="0">
              <a:ea typeface="MS PGothic" charset="0"/>
            </a:endParaRPr>
          </a:p>
        </p:txBody>
      </p:sp>
      <p:sp>
        <p:nvSpPr>
          <p:cNvPr id="6041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B5B26F-8FB6-9047-A9A9-FE5882FADCAD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4710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" y="1206500"/>
            <a:ext cx="784383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280229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Broadcast Aspects of Ethernet</a:t>
            </a:r>
            <a:endParaRPr lang="zh-CN" altLang="en-US" dirty="0"/>
          </a:p>
        </p:txBody>
      </p:sp>
      <p:sp>
        <p:nvSpPr>
          <p:cNvPr id="61442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procedure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ETHERNET_HANDLE (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length)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destination ←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net_packet.target_id</a:t>
            </a:r>
            <a:endParaRPr lang="en-US" altLang="zh-CN" sz="1900" dirty="0">
              <a:latin typeface="Consolas" charset="0"/>
              <a:ea typeface="宋体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</a:t>
            </a: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if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destination =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my_station_id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1900" dirty="0">
              <a:latin typeface="Consolas" charset="0"/>
              <a:ea typeface="宋体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    then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GIVE_TO_END_LAYER (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net_packet.data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                  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net_packet.end_protocol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                  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net_packet.source_id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</a:t>
            </a: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ignore packet</a:t>
            </a:r>
            <a:endParaRPr lang="zh-CN" altLang="en-US" sz="1900" dirty="0">
              <a:latin typeface="Consolas" charset="0"/>
              <a:ea typeface="MS PGothic" charset="0"/>
              <a:cs typeface="MS PGothic" charset="0"/>
            </a:endParaRPr>
          </a:p>
        </p:txBody>
      </p:sp>
      <p:sp>
        <p:nvSpPr>
          <p:cNvPr id="61443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CE65ED-649A-6348-92B6-8C554BC3EE7E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 rot="-633163">
            <a:off x="4648200" y="4655595"/>
            <a:ext cx="4343400" cy="441352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1323" tIns="35662" rIns="71323" bIns="35662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no need to do any forwarding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593732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85B1D284-D5D3-E84D-BD28-707B0D140669}" vid="{EAB3F4BA-066D-9146-B9C6-197746E0B32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for CSE</Template>
  <TotalTime>9493</TotalTime>
  <Words>3263</Words>
  <Application>Microsoft Macintosh PowerPoint</Application>
  <PresentationFormat>全屏显示(16:10)</PresentationFormat>
  <Paragraphs>618</Paragraphs>
  <Slides>78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93" baseType="lpstr">
      <vt:lpstr>DengXian</vt:lpstr>
      <vt:lpstr>DengXian</vt:lpstr>
      <vt:lpstr>宋体</vt:lpstr>
      <vt:lpstr>Adobe 楷体 Std R</vt:lpstr>
      <vt:lpstr>MS PGothic</vt:lpstr>
      <vt:lpstr>MS PGothic</vt:lpstr>
      <vt:lpstr>Myriad Pro</vt:lpstr>
      <vt:lpstr>Myriad Pro Light SemiCond</vt:lpstr>
      <vt:lpstr>新細明體</vt:lpstr>
      <vt:lpstr>Arial</vt:lpstr>
      <vt:lpstr>Arial Narrow</vt:lpstr>
      <vt:lpstr>Calibri</vt:lpstr>
      <vt:lpstr>Consolas</vt:lpstr>
      <vt:lpstr>Helvetica</vt:lpstr>
      <vt:lpstr>Office 主题​​</vt:lpstr>
      <vt:lpstr>Network Layer: Routing</vt:lpstr>
      <vt:lpstr>Review: OSI, TCP/IP &amp; Protocol Stack</vt:lpstr>
      <vt:lpstr>PowerPoint 演示文稿</vt:lpstr>
      <vt:lpstr>CASE: Ethernet Mapping</vt:lpstr>
      <vt:lpstr>Case Study: Mapping Internet to Ethernet</vt:lpstr>
      <vt:lpstr>Overview of Ethernet</vt:lpstr>
      <vt:lpstr>Difference between Hub and Switch</vt:lpstr>
      <vt:lpstr>Broadcast Aspects of Ethernet</vt:lpstr>
      <vt:lpstr>Broadcast Aspects of Ethernet</vt:lpstr>
      <vt:lpstr>Broadcast Aspects of Ethernet</vt:lpstr>
      <vt:lpstr>Layer Mapping: Attach Ethernet to Forwarding Network</vt:lpstr>
      <vt:lpstr>Layer Mapping</vt:lpstr>
      <vt:lpstr>ARP (Address Resolution Protocol)</vt:lpstr>
      <vt:lpstr>ARP &amp; RARP Protocol</vt:lpstr>
      <vt:lpstr>ARP &amp;  RARP</vt:lpstr>
      <vt:lpstr>Network Topology</vt:lpstr>
      <vt:lpstr>Network Topology</vt:lpstr>
      <vt:lpstr>How to Use socket to Access www.baidu.com ?</vt:lpstr>
      <vt:lpstr>Putting All Together</vt:lpstr>
      <vt:lpstr>Putting All Together</vt:lpstr>
      <vt:lpstr>ARP Spoofing</vt:lpstr>
      <vt:lpstr>PowerPoint 演示文稿</vt:lpstr>
      <vt:lpstr>PowerPoint 演示文稿</vt:lpstr>
      <vt:lpstr>ARP Spoofing</vt:lpstr>
      <vt:lpstr>Man-in-the-Middle Attack</vt:lpstr>
      <vt:lpstr>Man-in-the-Middle Attack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Defenses against ARP Spoofing</vt:lpstr>
      <vt:lpstr>Arpwatch</vt:lpstr>
      <vt:lpstr>Routing</vt:lpstr>
      <vt:lpstr>Goal of A Routing Protocol</vt:lpstr>
      <vt:lpstr>Distributed Routing: 3 Steps in General </vt:lpstr>
      <vt:lpstr>Two Types of Routing Protocol</vt:lpstr>
      <vt:lpstr>Link-state Routing</vt:lpstr>
      <vt:lpstr>Link-state Routing 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PowerPoint 演示文稿</vt:lpstr>
      <vt:lpstr>Distance-vector Routing </vt:lpstr>
      <vt:lpstr>Distance-vector Routing </vt:lpstr>
      <vt:lpstr>Distance-vector Routing </vt:lpstr>
      <vt:lpstr>Distance-vector Routing </vt:lpstr>
      <vt:lpstr>Distance-vector Routing </vt:lpstr>
      <vt:lpstr>Distance-vector Routing</vt:lpstr>
      <vt:lpstr>Distance-vector Routing</vt:lpstr>
      <vt:lpstr>Distance-vector Routing</vt:lpstr>
      <vt:lpstr>Problem of INFINITY</vt:lpstr>
      <vt:lpstr>PowerPoint 演示文稿</vt:lpstr>
      <vt:lpstr>PowerPoint 演示文稿</vt:lpstr>
      <vt:lpstr>PowerPoint 演示文稿</vt:lpstr>
      <vt:lpstr>Both Cannot Scale</vt:lpstr>
      <vt:lpstr>Routing: Scale to Internet</vt:lpstr>
      <vt:lpstr>3 Ways to Scale</vt:lpstr>
      <vt:lpstr>Path Vector Exchange</vt:lpstr>
      <vt:lpstr>Path Vector Exchange</vt:lpstr>
      <vt:lpstr>PowerPoint 演示文稿</vt:lpstr>
      <vt:lpstr>Path Vector Exchange</vt:lpstr>
      <vt:lpstr>Question on Path Vector</vt:lpstr>
      <vt:lpstr>Hierarchical Address Assignment &amp; Routing</vt:lpstr>
      <vt:lpstr>Hierarchical Address Assignment &amp; Routing</vt:lpstr>
      <vt:lpstr>Hierarchical Address Assignment &amp; Routing</vt:lpstr>
      <vt:lpstr>Routing Hierarchy</vt:lpstr>
      <vt:lpstr>Topological Addressing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Xia Yubin</dc:creator>
  <cp:lastModifiedBy>Yubin Xia</cp:lastModifiedBy>
  <cp:revision>228</cp:revision>
  <cp:lastPrinted>2016-06-13T07:55:34Z</cp:lastPrinted>
  <dcterms:created xsi:type="dcterms:W3CDTF">2017-05-12T06:55:38Z</dcterms:created>
  <dcterms:modified xsi:type="dcterms:W3CDTF">2019-10-22T01:53:18Z</dcterms:modified>
</cp:coreProperties>
</file>